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8" r:id="rId4"/>
    <p:sldId id="258" r:id="rId5"/>
    <p:sldId id="259" r:id="rId6"/>
    <p:sldId id="279" r:id="rId7"/>
    <p:sldId id="260" r:id="rId8"/>
    <p:sldId id="280" r:id="rId9"/>
    <p:sldId id="261" r:id="rId10"/>
    <p:sldId id="281" r:id="rId11"/>
    <p:sldId id="262" r:id="rId12"/>
    <p:sldId id="282" r:id="rId13"/>
    <p:sldId id="263" r:id="rId14"/>
    <p:sldId id="283" r:id="rId15"/>
    <p:sldId id="264" r:id="rId16"/>
    <p:sldId id="284" r:id="rId17"/>
    <p:sldId id="265" r:id="rId18"/>
    <p:sldId id="293" r:id="rId19"/>
    <p:sldId id="266" r:id="rId20"/>
    <p:sldId id="286" r:id="rId21"/>
    <p:sldId id="267" r:id="rId22"/>
    <p:sldId id="287" r:id="rId23"/>
    <p:sldId id="268" r:id="rId24"/>
    <p:sldId id="288" r:id="rId25"/>
    <p:sldId id="269" r:id="rId26"/>
    <p:sldId id="291" r:id="rId27"/>
    <p:sldId id="272" r:id="rId28"/>
    <p:sldId id="294" r:id="rId29"/>
    <p:sldId id="273" r:id="rId30"/>
    <p:sldId id="274" r:id="rId31"/>
    <p:sldId id="292" r:id="rId32"/>
    <p:sldId id="275" r:id="rId33"/>
    <p:sldId id="276" r:id="rId34"/>
    <p:sldId id="289" r:id="rId35"/>
    <p:sldId id="277" r:id="rId36"/>
    <p:sldId id="290" r:id="rId37"/>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1DB45D-1AFC-4B9C-9DC0-F87025A60100}" v="307" dt="2021-08-31T15:04:12.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58" d="100"/>
          <a:sy n="5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VAREZ, MARICELA" userId="S::malvarez@yonkerspublicschools.org::02780244-d7c2-495d-b292-9de20e77b019" providerId="AD" clId="Web-{A51DB45D-1AFC-4B9C-9DC0-F87025A60100}"/>
    <pc:docChg chg="addSld delSld modSld">
      <pc:chgData name="ALVAREZ, MARICELA" userId="S::malvarez@yonkerspublicschools.org::02780244-d7c2-495d-b292-9de20e77b019" providerId="AD" clId="Web-{A51DB45D-1AFC-4B9C-9DC0-F87025A60100}" dt="2021-08-31T15:04:12.223" v="172" actId="20577"/>
      <pc:docMkLst>
        <pc:docMk/>
      </pc:docMkLst>
      <pc:sldChg chg="modSp">
        <pc:chgData name="ALVAREZ, MARICELA" userId="S::malvarez@yonkerspublicschools.org::02780244-d7c2-495d-b292-9de20e77b019" providerId="AD" clId="Web-{A51DB45D-1AFC-4B9C-9DC0-F87025A60100}" dt="2021-08-31T15:04:12.223" v="172" actId="20577"/>
        <pc:sldMkLst>
          <pc:docMk/>
          <pc:sldMk cId="1189424640" sldId="256"/>
        </pc:sldMkLst>
        <pc:spChg chg="mod">
          <ac:chgData name="ALVAREZ, MARICELA" userId="S::malvarez@yonkerspublicschools.org::02780244-d7c2-495d-b292-9de20e77b019" providerId="AD" clId="Web-{A51DB45D-1AFC-4B9C-9DC0-F87025A60100}" dt="2021-08-31T15:04:12.223" v="172" actId="20577"/>
          <ac:spMkLst>
            <pc:docMk/>
            <pc:sldMk cId="1189424640" sldId="256"/>
            <ac:spMk id="4" creationId="{B5E1E67B-421C-4BEE-B1A4-610F4D02E02F}"/>
          </ac:spMkLst>
        </pc:spChg>
      </pc:sldChg>
      <pc:sldChg chg="modSp">
        <pc:chgData name="ALVAREZ, MARICELA" userId="S::malvarez@yonkerspublicschools.org::02780244-d7c2-495d-b292-9de20e77b019" providerId="AD" clId="Web-{A51DB45D-1AFC-4B9C-9DC0-F87025A60100}" dt="2021-08-31T14:35:12.026" v="21" actId="20577"/>
        <pc:sldMkLst>
          <pc:docMk/>
          <pc:sldMk cId="3515262315" sldId="282"/>
        </pc:sldMkLst>
        <pc:spChg chg="mod">
          <ac:chgData name="ALVAREZ, MARICELA" userId="S::malvarez@yonkerspublicschools.org::02780244-d7c2-495d-b292-9de20e77b019" providerId="AD" clId="Web-{A51DB45D-1AFC-4B9C-9DC0-F87025A60100}" dt="2021-08-31T14:35:12.026" v="21" actId="20577"/>
          <ac:spMkLst>
            <pc:docMk/>
            <pc:sldMk cId="3515262315" sldId="282"/>
            <ac:spMk id="3" creationId="{5D841C6F-5137-4CBC-AD19-13601DA027D6}"/>
          </ac:spMkLst>
        </pc:spChg>
      </pc:sldChg>
      <pc:sldChg chg="modSp">
        <pc:chgData name="ALVAREZ, MARICELA" userId="S::malvarez@yonkerspublicschools.org::02780244-d7c2-495d-b292-9de20e77b019" providerId="AD" clId="Web-{A51DB45D-1AFC-4B9C-9DC0-F87025A60100}" dt="2021-08-31T14:51:07.463" v="109" actId="1076"/>
        <pc:sldMkLst>
          <pc:docMk/>
          <pc:sldMk cId="1974997510" sldId="284"/>
        </pc:sldMkLst>
        <pc:spChg chg="mod">
          <ac:chgData name="ALVAREZ, MARICELA" userId="S::malvarez@yonkerspublicschools.org::02780244-d7c2-495d-b292-9de20e77b019" providerId="AD" clId="Web-{A51DB45D-1AFC-4B9C-9DC0-F87025A60100}" dt="2021-08-31T14:51:07.463" v="109" actId="1076"/>
          <ac:spMkLst>
            <pc:docMk/>
            <pc:sldMk cId="1974997510" sldId="284"/>
            <ac:spMk id="2" creationId="{0DC65E75-0145-4C42-98BD-D1479B07F1FA}"/>
          </ac:spMkLst>
        </pc:spChg>
        <pc:spChg chg="mod">
          <ac:chgData name="ALVAREZ, MARICELA" userId="S::malvarez@yonkerspublicschools.org::02780244-d7c2-495d-b292-9de20e77b019" providerId="AD" clId="Web-{A51DB45D-1AFC-4B9C-9DC0-F87025A60100}" dt="2021-08-31T14:51:04.291" v="108" actId="20577"/>
          <ac:spMkLst>
            <pc:docMk/>
            <pc:sldMk cId="1974997510" sldId="284"/>
            <ac:spMk id="3" creationId="{A07A3D63-22FD-451D-9FFA-5DBAE2627A29}"/>
          </ac:spMkLst>
        </pc:spChg>
      </pc:sldChg>
      <pc:sldChg chg="addSp modSp del">
        <pc:chgData name="ALVAREZ, MARICELA" userId="S::malvarez@yonkerspublicschools.org::02780244-d7c2-495d-b292-9de20e77b019" providerId="AD" clId="Web-{A51DB45D-1AFC-4B9C-9DC0-F87025A60100}" dt="2021-08-31T14:52:16.653" v="115"/>
        <pc:sldMkLst>
          <pc:docMk/>
          <pc:sldMk cId="1831895679" sldId="285"/>
        </pc:sldMkLst>
        <pc:spChg chg="mod">
          <ac:chgData name="ALVAREZ, MARICELA" userId="S::malvarez@yonkerspublicschools.org::02780244-d7c2-495d-b292-9de20e77b019" providerId="AD" clId="Web-{A51DB45D-1AFC-4B9C-9DC0-F87025A60100}" dt="2021-08-31T14:26:05.227" v="8" actId="20577"/>
          <ac:spMkLst>
            <pc:docMk/>
            <pc:sldMk cId="1831895679" sldId="285"/>
            <ac:spMk id="3" creationId="{8338439B-35B6-43A4-9E54-548B626D953A}"/>
          </ac:spMkLst>
        </pc:spChg>
        <pc:spChg chg="add">
          <ac:chgData name="ALVAREZ, MARICELA" userId="S::malvarez@yonkerspublicschools.org::02780244-d7c2-495d-b292-9de20e77b019" providerId="AD" clId="Web-{A51DB45D-1AFC-4B9C-9DC0-F87025A60100}" dt="2021-08-31T14:51:37.058" v="110"/>
          <ac:spMkLst>
            <pc:docMk/>
            <pc:sldMk cId="1831895679" sldId="285"/>
            <ac:spMk id="4" creationId="{BBC9C5C9-6696-4EAD-95E5-F3F9645B6B24}"/>
          </ac:spMkLst>
        </pc:spChg>
      </pc:sldChg>
      <pc:sldChg chg="modSp">
        <pc:chgData name="ALVAREZ, MARICELA" userId="S::malvarez@yonkerspublicschools.org::02780244-d7c2-495d-b292-9de20e77b019" providerId="AD" clId="Web-{A51DB45D-1AFC-4B9C-9DC0-F87025A60100}" dt="2021-08-31T15:00:32.450" v="157" actId="20577"/>
        <pc:sldMkLst>
          <pc:docMk/>
          <pc:sldMk cId="1540141747" sldId="287"/>
        </pc:sldMkLst>
        <pc:spChg chg="mod">
          <ac:chgData name="ALVAREZ, MARICELA" userId="S::malvarez@yonkerspublicschools.org::02780244-d7c2-495d-b292-9de20e77b019" providerId="AD" clId="Web-{A51DB45D-1AFC-4B9C-9DC0-F87025A60100}" dt="2021-08-31T15:00:32.450" v="157" actId="20577"/>
          <ac:spMkLst>
            <pc:docMk/>
            <pc:sldMk cId="1540141747" sldId="287"/>
            <ac:spMk id="2" creationId="{DA9BEFBD-15EA-4D56-ADE2-C75CBCCC8364}"/>
          </ac:spMkLst>
        </pc:spChg>
      </pc:sldChg>
      <pc:sldChg chg="modSp">
        <pc:chgData name="ALVAREZ, MARICELA" userId="S::malvarez@yonkerspublicschools.org::02780244-d7c2-495d-b292-9de20e77b019" providerId="AD" clId="Web-{A51DB45D-1AFC-4B9C-9DC0-F87025A60100}" dt="2021-08-31T15:00:47.497" v="159" actId="20577"/>
        <pc:sldMkLst>
          <pc:docMk/>
          <pc:sldMk cId="2844543101" sldId="291"/>
        </pc:sldMkLst>
        <pc:spChg chg="mod">
          <ac:chgData name="ALVAREZ, MARICELA" userId="S::malvarez@yonkerspublicschools.org::02780244-d7c2-495d-b292-9de20e77b019" providerId="AD" clId="Web-{A51DB45D-1AFC-4B9C-9DC0-F87025A60100}" dt="2021-08-31T15:00:47.497" v="159" actId="20577"/>
          <ac:spMkLst>
            <pc:docMk/>
            <pc:sldMk cId="2844543101" sldId="291"/>
            <ac:spMk id="3" creationId="{1D127B00-EE02-4FBC-A286-AD7C46F2A1AD}"/>
          </ac:spMkLst>
        </pc:spChg>
      </pc:sldChg>
      <pc:sldChg chg="modSp new">
        <pc:chgData name="ALVAREZ, MARICELA" userId="S::malvarez@yonkerspublicschools.org::02780244-d7c2-495d-b292-9de20e77b019" providerId="AD" clId="Web-{A51DB45D-1AFC-4B9C-9DC0-F87025A60100}" dt="2021-08-31T14:59:57.417" v="154" actId="20577"/>
        <pc:sldMkLst>
          <pc:docMk/>
          <pc:sldMk cId="203927694" sldId="293"/>
        </pc:sldMkLst>
        <pc:spChg chg="mod">
          <ac:chgData name="ALVAREZ, MARICELA" userId="S::malvarez@yonkerspublicschools.org::02780244-d7c2-495d-b292-9de20e77b019" providerId="AD" clId="Web-{A51DB45D-1AFC-4B9C-9DC0-F87025A60100}" dt="2021-08-31T14:52:02.058" v="114" actId="20577"/>
          <ac:spMkLst>
            <pc:docMk/>
            <pc:sldMk cId="203927694" sldId="293"/>
            <ac:spMk id="2" creationId="{027D528D-C79C-4A3A-9D3B-228504847367}"/>
          </ac:spMkLst>
        </pc:spChg>
        <pc:spChg chg="mod">
          <ac:chgData name="ALVAREZ, MARICELA" userId="S::malvarez@yonkerspublicschools.org::02780244-d7c2-495d-b292-9de20e77b019" providerId="AD" clId="Web-{A51DB45D-1AFC-4B9C-9DC0-F87025A60100}" dt="2021-08-31T14:59:57.417" v="154" actId="20577"/>
          <ac:spMkLst>
            <pc:docMk/>
            <pc:sldMk cId="203927694" sldId="293"/>
            <ac:spMk id="3" creationId="{0BD0F46B-A2EF-4FEE-9034-5D2940A36785}"/>
          </ac:spMkLst>
        </pc:spChg>
      </pc:sldChg>
      <pc:sldChg chg="modSp new">
        <pc:chgData name="ALVAREZ, MARICELA" userId="S::malvarez@yonkerspublicschools.org::02780244-d7c2-495d-b292-9de20e77b019" providerId="AD" clId="Web-{A51DB45D-1AFC-4B9C-9DC0-F87025A60100}" dt="2021-08-31T15:03:02.095" v="169" actId="20577"/>
        <pc:sldMkLst>
          <pc:docMk/>
          <pc:sldMk cId="10613947" sldId="294"/>
        </pc:sldMkLst>
        <pc:spChg chg="mod">
          <ac:chgData name="ALVAREZ, MARICELA" userId="S::malvarez@yonkerspublicschools.org::02780244-d7c2-495d-b292-9de20e77b019" providerId="AD" clId="Web-{A51DB45D-1AFC-4B9C-9DC0-F87025A60100}" dt="2021-08-31T15:02:50.486" v="165" actId="20577"/>
          <ac:spMkLst>
            <pc:docMk/>
            <pc:sldMk cId="10613947" sldId="294"/>
            <ac:spMk id="2" creationId="{D8ED98DB-A65F-4145-8418-66E7C34FE5E5}"/>
          </ac:spMkLst>
        </pc:spChg>
        <pc:spChg chg="mod">
          <ac:chgData name="ALVAREZ, MARICELA" userId="S::malvarez@yonkerspublicschools.org::02780244-d7c2-495d-b292-9de20e77b019" providerId="AD" clId="Web-{A51DB45D-1AFC-4B9C-9DC0-F87025A60100}" dt="2021-08-31T15:03:02.095" v="169" actId="20577"/>
          <ac:spMkLst>
            <pc:docMk/>
            <pc:sldMk cId="10613947" sldId="294"/>
            <ac:spMk id="3" creationId="{12469CC6-B2B8-424A-B4B3-598C8798424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8/31/2021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8/31/2021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8/31/2021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8/31/2021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8/31/2021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8/31/2021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mdelany@yonkerspublicschools.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hamilton@yonkerspublicschools.org" TargetMode="External"/><Relationship Id="rId2" Type="http://schemas.openxmlformats.org/officeDocument/2006/relationships/hyperlink" Target="mailto:anowak-richardson@yonkerspublicschools.org" TargetMode="External"/><Relationship Id="rId1" Type="http://schemas.openxmlformats.org/officeDocument/2006/relationships/slideLayout" Target="../slideLayouts/slideLayout2.xml"/><Relationship Id="rId5" Type="http://schemas.openxmlformats.org/officeDocument/2006/relationships/hyperlink" Target="http://yonkerspublicschools.org/chavez" TargetMode="External"/><Relationship Id="rId4" Type="http://schemas.openxmlformats.org/officeDocument/2006/relationships/hyperlink" Target="mailto:LLicht@yonkerspublicschools.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B5E1E67B-421C-4BEE-B1A4-610F4D02E02F}"/>
              </a:ext>
            </a:extLst>
          </p:cNvPr>
          <p:cNvSpPr>
            <a:spLocks noChangeArrowheads="1"/>
          </p:cNvSpPr>
          <p:nvPr/>
        </p:nvSpPr>
        <p:spPr bwMode="auto">
          <a:xfrm>
            <a:off x="3807229" y="1051426"/>
            <a:ext cx="5956759" cy="47551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Cesar E. Chavez School</a:t>
            </a:r>
            <a:r>
              <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Reopening Plan</a:t>
            </a:r>
            <a:r>
              <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______________________________________________</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9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r>
              <a:rPr kumimoji="0" lang="en-US" altLang="en-US" sz="135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r>
              <a:rPr kumimoji="0" lang="en-US" altLang="en-US" sz="9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r>
              <a:rPr kumimoji="0" lang="en-US" altLang="en-US" sz="11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______________________________________________</a:t>
            </a:r>
            <a:r>
              <a:rPr kumimoji="0" lang="en-US" alt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Welcome to the 2021 - 2022 Academic Year</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effectLst/>
                <a:latin typeface="Times New Roman"/>
                <a:cs typeface="Times New Roman"/>
              </a:rPr>
              <a:t>         Principal: Mrs</a:t>
            </a:r>
            <a:r>
              <a:rPr kumimoji="0" lang="en-US" altLang="en-US" sz="2000" i="0" u="none" strike="noStrike" cap="none" normalizeH="0" baseline="0" dirty="0">
                <a:ln>
                  <a:noFill/>
                </a:ln>
                <a:effectLst/>
                <a:latin typeface="Times New Roman"/>
                <a:cs typeface="Times New Roman"/>
              </a:rPr>
              <a:t>. Magdaline Delany  </a:t>
            </a:r>
            <a:endParaRPr kumimoji="0" lang="en-US" altLang="en-US" sz="900" i="0" u="none" strike="noStrike" cap="none" normalizeH="0" baseline="0" dirty="0">
              <a:ln>
                <a:noFill/>
              </a:ln>
              <a:effectLst/>
              <a:latin typeface="Times New Roman"/>
              <a:cs typeface="Times New Roman"/>
            </a:endParaRPr>
          </a:p>
          <a:p>
            <a:pPr defTabSz="914400"/>
            <a:r>
              <a:rPr kumimoji="0" lang="en-US" altLang="en-US" sz="2000" i="0" u="none" strike="noStrike" cap="none" normalizeH="0" baseline="0" dirty="0">
                <a:ln>
                  <a:noFill/>
                </a:ln>
                <a:effectLst/>
                <a:latin typeface="Times New Roman"/>
                <a:cs typeface="Times New Roman"/>
              </a:rPr>
              <a:t>           </a:t>
            </a:r>
            <a:r>
              <a:rPr kumimoji="0" lang="en-US" altLang="en-US" sz="2000" b="1" i="0" u="none" strike="noStrike" cap="none" normalizeH="0" baseline="0" dirty="0">
                <a:ln>
                  <a:noFill/>
                </a:ln>
                <a:effectLst/>
                <a:latin typeface="Times New Roman"/>
                <a:cs typeface="Times New Roman"/>
              </a:rPr>
              <a:t>Assistant</a:t>
            </a:r>
            <a:r>
              <a:rPr kumimoji="0" lang="en-US" altLang="en-US" sz="2000" i="0" u="none" strike="noStrike" cap="none" normalizeH="0" baseline="0" dirty="0">
                <a:ln>
                  <a:noFill/>
                </a:ln>
                <a:effectLst/>
                <a:latin typeface="Times New Roman"/>
                <a:cs typeface="Times New Roman"/>
              </a:rPr>
              <a:t> P</a:t>
            </a:r>
            <a:r>
              <a:rPr kumimoji="0" lang="en-US" altLang="en-US" sz="2000" b="1" i="0" u="none" strike="noStrike" cap="none" normalizeH="0" baseline="0" dirty="0">
                <a:ln>
                  <a:noFill/>
                </a:ln>
                <a:effectLst/>
                <a:latin typeface="Times New Roman"/>
                <a:cs typeface="Times New Roman"/>
              </a:rPr>
              <a:t>rincipal:</a:t>
            </a:r>
            <a:r>
              <a:rPr lang="en-US" altLang="en-US" sz="2000" b="1" dirty="0">
                <a:latin typeface="Times New Roman"/>
                <a:cs typeface="Times New Roman"/>
              </a:rPr>
              <a:t>  </a:t>
            </a:r>
            <a:r>
              <a:rPr lang="en-US" altLang="en-US" sz="2000" dirty="0">
                <a:latin typeface="Times New Roman"/>
                <a:cs typeface="Times New Roman"/>
              </a:rPr>
              <a:t>Mrs. Carolina </a:t>
            </a:r>
            <a:endParaRPr kumimoji="0" lang="en-US" altLang="en-US" sz="9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endParaRPr>
          </a:p>
        </p:txBody>
      </p:sp>
      <p:pic>
        <p:nvPicPr>
          <p:cNvPr id="1026" name="Picture 2">
            <a:extLst>
              <a:ext uri="{FF2B5EF4-FFF2-40B4-BE49-F238E27FC236}">
                <a16:creationId xmlns:a16="http://schemas.microsoft.com/office/drawing/2014/main" id="{88E8F6ED-FA24-464A-8208-797F8588E6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3774" y="2357437"/>
            <a:ext cx="2143125" cy="2143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424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9FEDC-A089-4875-9BB7-F0D4849D115B}"/>
              </a:ext>
            </a:extLst>
          </p:cNvPr>
          <p:cNvSpPr>
            <a:spLocks noGrp="1"/>
          </p:cNvSpPr>
          <p:nvPr>
            <p:ph type="title"/>
          </p:nvPr>
        </p:nvSpPr>
        <p:spPr/>
        <p:txBody>
          <a:bodyPr/>
          <a:lstStyle/>
          <a:p>
            <a:r>
              <a:rPr lang="es-ES" dirty="0">
                <a:solidFill>
                  <a:prstClr val="black"/>
                </a:solidFill>
                <a:latin typeface="Times New Roman" panose="02020603050405020304" pitchFamily="18" charset="0"/>
                <a:cs typeface="Times New Roman" panose="02020603050405020304" pitchFamily="18" charset="0"/>
              </a:rPr>
              <a:t>Salud y seguridad</a:t>
            </a:r>
            <a:endParaRPr lang="en-US" dirty="0"/>
          </a:p>
        </p:txBody>
      </p:sp>
      <p:sp>
        <p:nvSpPr>
          <p:cNvPr id="3" name="Content Placeholder 2">
            <a:extLst>
              <a:ext uri="{FF2B5EF4-FFF2-40B4-BE49-F238E27FC236}">
                <a16:creationId xmlns:a16="http://schemas.microsoft.com/office/drawing/2014/main" id="{4AA0730B-FF51-457D-8265-04642A51C042}"/>
              </a:ext>
            </a:extLst>
          </p:cNvPr>
          <p:cNvSpPr>
            <a:spLocks noGrp="1"/>
          </p:cNvSpPr>
          <p:nvPr>
            <p:ph idx="1"/>
          </p:nvPr>
        </p:nvSpPr>
        <p:spPr>
          <a:xfrm>
            <a:off x="482138" y="1895302"/>
            <a:ext cx="11172306" cy="4754880"/>
          </a:xfrm>
        </p:spPr>
        <p:txBody>
          <a:bodyPr>
            <a:normAutofit/>
          </a:bodyPr>
          <a:lstStyle/>
          <a:p>
            <a:pPr lvl="0"/>
            <a:r>
              <a:rPr lang="es-ES" sz="1400" dirty="0">
                <a:solidFill>
                  <a:prstClr val="black"/>
                </a:solidFill>
                <a:latin typeface="Times New Roman" panose="02020603050405020304" pitchFamily="18" charset="0"/>
                <a:cs typeface="Times New Roman" panose="02020603050405020304" pitchFamily="18" charset="0"/>
              </a:rPr>
              <a:t>Todos los formularios de atestación diaria se mantendrán archivados en la oficina principal de la escuela. Cualquier respuesta de "sí" con respecto a los síntomas o la exposición en el formulario de certificación diaria se remitirá a la Oficina de Salud de la Escuela.</a:t>
            </a:r>
          </a:p>
          <a:p>
            <a:pPr lvl="0"/>
            <a:r>
              <a:rPr lang="es-ES" sz="1400" dirty="0">
                <a:solidFill>
                  <a:prstClr val="black"/>
                </a:solidFill>
                <a:latin typeface="Times New Roman" panose="02020603050405020304" pitchFamily="18" charset="0"/>
                <a:cs typeface="Times New Roman" panose="02020603050405020304" pitchFamily="18" charset="0"/>
              </a:rPr>
              <a:t>Antes de ingresar a nuestra escuela Cesar E. </a:t>
            </a:r>
            <a:r>
              <a:rPr lang="es-ES" sz="1400" dirty="0" err="1">
                <a:solidFill>
                  <a:prstClr val="black"/>
                </a:solidFill>
                <a:latin typeface="Times New Roman" panose="02020603050405020304" pitchFamily="18" charset="0"/>
                <a:cs typeface="Times New Roman" panose="02020603050405020304" pitchFamily="18" charset="0"/>
              </a:rPr>
              <a:t>Chavez</a:t>
            </a:r>
            <a:r>
              <a:rPr lang="es-ES" sz="1400" dirty="0">
                <a:solidFill>
                  <a:prstClr val="black"/>
                </a:solidFill>
                <a:latin typeface="Times New Roman" panose="02020603050405020304" pitchFamily="18" charset="0"/>
                <a:cs typeface="Times New Roman" panose="02020603050405020304" pitchFamily="18" charset="0"/>
              </a:rPr>
              <a:t>, se realizará una evaluación diaria de la temperatura. Todos los estudiantes y adultos deben usar la protección facial adecuada, sin excepciones.</a:t>
            </a:r>
          </a:p>
          <a:p>
            <a:pPr lvl="0"/>
            <a:r>
              <a:rPr lang="es-ES" sz="1400" dirty="0">
                <a:solidFill>
                  <a:prstClr val="black"/>
                </a:solidFill>
                <a:latin typeface="Times New Roman" panose="02020603050405020304" pitchFamily="18" charset="0"/>
                <a:cs typeface="Times New Roman" panose="02020603050405020304" pitchFamily="18" charset="0"/>
              </a:rPr>
              <a:t>La enfermera de la escuela Cesar E. </a:t>
            </a:r>
            <a:r>
              <a:rPr lang="es-ES" sz="1400" dirty="0" err="1">
                <a:solidFill>
                  <a:prstClr val="black"/>
                </a:solidFill>
                <a:latin typeface="Times New Roman" panose="02020603050405020304" pitchFamily="18" charset="0"/>
                <a:cs typeface="Times New Roman" panose="02020603050405020304" pitchFamily="18" charset="0"/>
              </a:rPr>
              <a:t>Chavez</a:t>
            </a:r>
            <a:r>
              <a:rPr lang="es-ES" sz="1400" dirty="0">
                <a:solidFill>
                  <a:prstClr val="black"/>
                </a:solidFill>
                <a:latin typeface="Times New Roman" panose="02020603050405020304" pitchFamily="18" charset="0"/>
                <a:cs typeface="Times New Roman" panose="02020603050405020304" pitchFamily="18" charset="0"/>
              </a:rPr>
              <a:t> Hamilton es nuestro coordinador escolar designado COVID-19 y supervisará la propagación del virus en la comunidad y la escuela.</a:t>
            </a:r>
          </a:p>
          <a:p>
            <a:pPr lvl="0"/>
            <a:r>
              <a:rPr lang="es-ES" sz="1400" dirty="0">
                <a:solidFill>
                  <a:prstClr val="black"/>
                </a:solidFill>
                <a:latin typeface="Times New Roman" panose="02020603050405020304" pitchFamily="18" charset="0"/>
                <a:cs typeface="Times New Roman" panose="02020603050405020304" pitchFamily="18" charset="0"/>
              </a:rPr>
              <a:t>En caso de que un estudiante o miembro del personal requiera aislamiento, se utilizará el espacio de aislamiento designado (ubicado en el tercer piso de la oficina de enfermeras).</a:t>
            </a:r>
          </a:p>
          <a:p>
            <a:pPr lvl="0"/>
            <a:r>
              <a:rPr lang="es-ES" sz="1400" dirty="0">
                <a:solidFill>
                  <a:prstClr val="black"/>
                </a:solidFill>
                <a:latin typeface="Times New Roman" panose="02020603050405020304" pitchFamily="18" charset="0"/>
                <a:cs typeface="Times New Roman" panose="02020603050405020304" pitchFamily="18" charset="0"/>
              </a:rPr>
              <a:t>La llegada y la salida se escalonarán de acuerdo con las pautas de distanciamiento social, para facilitar los controles de temperatura y recolectar los formularios de atestación diaria que se traen a la escuela.</a:t>
            </a:r>
          </a:p>
          <a:p>
            <a:pPr lvl="0"/>
            <a:r>
              <a:rPr lang="es-ES" sz="1400" dirty="0">
                <a:solidFill>
                  <a:prstClr val="black"/>
                </a:solidFill>
                <a:latin typeface="Times New Roman" panose="02020603050405020304" pitchFamily="18" charset="0"/>
                <a:cs typeface="Times New Roman" panose="02020603050405020304" pitchFamily="18" charset="0"/>
              </a:rPr>
              <a:t>Para cumplir con el protocolo de capacidad del edificio requerido, solo los estudiantes (padres / visitantes no autorizados a entrar) entrarán por la entrada designada del edificio para una evaluación de temperatura.</a:t>
            </a:r>
          </a:p>
          <a:p>
            <a:pPr lvl="0"/>
            <a:r>
              <a:rPr lang="es-ES" sz="1400" dirty="0">
                <a:solidFill>
                  <a:prstClr val="black"/>
                </a:solidFill>
                <a:latin typeface="Times New Roman" panose="02020603050405020304" pitchFamily="18" charset="0"/>
                <a:cs typeface="Times New Roman" panose="02020603050405020304" pitchFamily="18" charset="0"/>
              </a:rPr>
              <a:t>En el improbable caso de una situación que requiera que el estudiante se cierre temprano:</a:t>
            </a:r>
          </a:p>
          <a:p>
            <a:pPr lvl="0"/>
            <a:r>
              <a:rPr lang="es-ES" sz="1400" dirty="0">
                <a:solidFill>
                  <a:prstClr val="black"/>
                </a:solidFill>
                <a:latin typeface="Times New Roman" panose="02020603050405020304" pitchFamily="18" charset="0"/>
                <a:cs typeface="Times New Roman" panose="02020603050405020304" pitchFamily="18" charset="0"/>
              </a:rPr>
              <a:t>Los padres / cuidadores serán recibidos en la puerta principal</a:t>
            </a:r>
          </a:p>
          <a:p>
            <a:pPr lvl="0"/>
            <a:r>
              <a:rPr lang="es-ES" sz="1400" dirty="0">
                <a:solidFill>
                  <a:prstClr val="black"/>
                </a:solidFill>
                <a:latin typeface="Times New Roman" panose="02020603050405020304" pitchFamily="18" charset="0"/>
                <a:cs typeface="Times New Roman" panose="02020603050405020304" pitchFamily="18" charset="0"/>
              </a:rPr>
              <a:t>Se debe mostrar una identificación y presentarla en la recepción</a:t>
            </a:r>
          </a:p>
          <a:p>
            <a:pPr lvl="0"/>
            <a:r>
              <a:rPr lang="es-ES" sz="1400" dirty="0">
                <a:solidFill>
                  <a:prstClr val="black"/>
                </a:solidFill>
                <a:latin typeface="Times New Roman" panose="02020603050405020304" pitchFamily="18" charset="0"/>
                <a:cs typeface="Times New Roman" panose="02020603050405020304" pitchFamily="18" charset="0"/>
              </a:rPr>
              <a:t>La recepción se comunicará con la oficina principal para confirmar.</a:t>
            </a:r>
          </a:p>
          <a:p>
            <a:pPr lvl="0"/>
            <a:r>
              <a:rPr lang="es-ES" sz="1400" dirty="0">
                <a:solidFill>
                  <a:prstClr val="black"/>
                </a:solidFill>
                <a:latin typeface="Times New Roman" panose="02020603050405020304" pitchFamily="18" charset="0"/>
                <a:cs typeface="Times New Roman" panose="02020603050405020304" pitchFamily="18" charset="0"/>
              </a:rPr>
              <a:t>No se permitirá la salida del estudiante después de las 2:30 pm.</a:t>
            </a:r>
            <a:endParaRPr lang="en-US" sz="14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20789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A8D25C-966D-40EE-B8BD-69454411AA9E}"/>
              </a:ext>
            </a:extLst>
          </p:cNvPr>
          <p:cNvSpPr/>
          <p:nvPr/>
        </p:nvSpPr>
        <p:spPr>
          <a:xfrm>
            <a:off x="4209407" y="-425743"/>
            <a:ext cx="6096000" cy="6494085"/>
          </a:xfrm>
          <a:prstGeom prst="rect">
            <a:avLst/>
          </a:prstGeom>
        </p:spPr>
        <p:txBody>
          <a:bodyPr>
            <a:spAutoFit/>
          </a:bodyPr>
          <a:lstStyle/>
          <a:p>
            <a:pPr fontAlgn="base"/>
            <a:endParaRPr lang="en-US" b="1" u="sng" dirty="0">
              <a:solidFill>
                <a:srgbClr val="000000"/>
              </a:solidFill>
              <a:latin typeface="Calibri" panose="020F0502020204030204" pitchFamily="34" charset="0"/>
            </a:endParaRPr>
          </a:p>
          <a:p>
            <a:pPr fontAlgn="base"/>
            <a:endParaRPr lang="en-US" b="1" u="sng" dirty="0">
              <a:solidFill>
                <a:srgbClr val="000000"/>
              </a:solidFill>
              <a:latin typeface="Calibri" panose="020F0502020204030204" pitchFamily="34" charset="0"/>
            </a:endParaRPr>
          </a:p>
          <a:p>
            <a:pPr fontAlgn="base"/>
            <a:endParaRPr lang="en-US" b="1" u="sng" dirty="0">
              <a:solidFill>
                <a:srgbClr val="000000"/>
              </a:solidFill>
              <a:latin typeface="Calibri" panose="020F0502020204030204" pitchFamily="34" charset="0"/>
            </a:endParaRPr>
          </a:p>
          <a:p>
            <a:pPr fontAlgn="base"/>
            <a:r>
              <a:rPr lang="en-US" b="1" dirty="0">
                <a:solidFill>
                  <a:srgbClr val="000000"/>
                </a:solidFill>
                <a:latin typeface="Calibri" panose="020F0502020204030204" pitchFamily="34" charset="0"/>
              </a:rPr>
              <a:t>				</a:t>
            </a:r>
            <a:r>
              <a:rPr lang="en-US" sz="2000" b="1" u="sng" dirty="0">
                <a:solidFill>
                  <a:srgbClr val="000000"/>
                </a:solidFill>
                <a:latin typeface="Calibri" panose="020F0502020204030204" pitchFamily="34" charset="0"/>
              </a:rPr>
              <a:t>Learning Environment/ Facilities</a:t>
            </a:r>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endParaRPr lang="en-US" dirty="0">
              <a:solidFill>
                <a:srgbClr val="000000"/>
              </a:solidFill>
              <a:latin typeface="Calibri" panose="020F0502020204030204" pitchFamily="34" charset="0"/>
            </a:endParaRPr>
          </a:p>
          <a:p>
            <a:pPr fontAlgn="base"/>
            <a:r>
              <a:rPr lang="en-US" dirty="0">
                <a:solidFill>
                  <a:srgbClr val="000000"/>
                </a:solidFill>
                <a:latin typeface="Calibri" panose="020F0502020204030204" pitchFamily="34" charset="0"/>
              </a:rPr>
              <a:t>In order to ensure a safe opening of schools, we will be implementing the following best practices to navigate the risks associated with COVID-19: </a:t>
            </a:r>
          </a:p>
          <a:p>
            <a:pPr fontAlgn="base"/>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Hand sanitizing stations are located throughout the building.  Frequent hand washing is encouraged. </a:t>
            </a:r>
          </a:p>
          <a:p>
            <a:pPr fontAlgn="base"/>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 Visual aids/Signage illustrating appropriate spacing and traffic flow throughout school building (e.g., designating hallways or entrances as one-way), the signage will be age/grade appropriate.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Outdoor spaces will be utilized whenever possible.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District guidelines and protocol will be followed for activities that do not allow for social distancing, including assemblies and field trips.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3623151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3F5B-0A07-44C0-8CD9-5999FF47F7CE}"/>
              </a:ext>
            </a:extLst>
          </p:cNvPr>
          <p:cNvSpPr>
            <a:spLocks noGrp="1"/>
          </p:cNvSpPr>
          <p:nvPr>
            <p:ph type="title"/>
          </p:nvPr>
        </p:nvSpPr>
        <p:spPr/>
        <p:txBody>
          <a:bodyPr/>
          <a:lstStyle/>
          <a:p>
            <a:r>
              <a:rPr lang="es-ES" sz="3600" dirty="0">
                <a:solidFill>
                  <a:prstClr val="black"/>
                </a:solidFill>
                <a:latin typeface="Times New Roman" panose="02020603050405020304" pitchFamily="18" charset="0"/>
                <a:cs typeface="Times New Roman" panose="02020603050405020304" pitchFamily="18" charset="0"/>
              </a:rPr>
              <a:t>Entorno / instalaciones de aprendizaje</a:t>
            </a:r>
            <a:endParaRPr lang="en-US" dirty="0"/>
          </a:p>
        </p:txBody>
      </p:sp>
      <p:sp>
        <p:nvSpPr>
          <p:cNvPr id="3" name="Content Placeholder 2">
            <a:extLst>
              <a:ext uri="{FF2B5EF4-FFF2-40B4-BE49-F238E27FC236}">
                <a16:creationId xmlns:a16="http://schemas.microsoft.com/office/drawing/2014/main" id="{5D841C6F-5137-4CBC-AD19-13601DA027D6}"/>
              </a:ext>
            </a:extLst>
          </p:cNvPr>
          <p:cNvSpPr>
            <a:spLocks noGrp="1"/>
          </p:cNvSpPr>
          <p:nvPr>
            <p:ph idx="1"/>
          </p:nvPr>
        </p:nvSpPr>
        <p:spPr/>
        <p:txBody>
          <a:bodyPr vert="horz" lIns="91440" tIns="45720" rIns="91440" bIns="45720" rtlCol="0" anchor="t">
            <a:normAutofit lnSpcReduction="10000"/>
          </a:bodyPr>
          <a:lstStyle/>
          <a:p>
            <a:pPr lvl="0"/>
            <a:endParaRPr lang="es-ES" dirty="0">
              <a:solidFill>
                <a:prstClr val="black"/>
              </a:solidFill>
              <a:latin typeface="Times New Roman" panose="02020603050405020304" pitchFamily="18" charset="0"/>
              <a:cs typeface="Times New Roman" panose="02020603050405020304" pitchFamily="18" charset="0"/>
            </a:endParaRPr>
          </a:p>
          <a:p>
            <a:pPr lvl="0"/>
            <a:r>
              <a:rPr lang="es-ES" dirty="0">
                <a:solidFill>
                  <a:prstClr val="black"/>
                </a:solidFill>
                <a:latin typeface="Times New Roman" panose="02020603050405020304" pitchFamily="18" charset="0"/>
                <a:cs typeface="Times New Roman" panose="02020603050405020304" pitchFamily="18" charset="0"/>
              </a:rPr>
              <a:t>Con el fin de garantizar una apertura segura de las escuelas, implementaremos las siguientes mejores prácticas para navegar los riesgos asociados con COVID-19:</a:t>
            </a:r>
          </a:p>
          <a:p>
            <a:pPr lvl="0"/>
            <a:endParaRPr lang="es-ES" dirty="0">
              <a:solidFill>
                <a:prstClr val="black"/>
              </a:solidFill>
              <a:latin typeface="Times New Roman" panose="02020603050405020304" pitchFamily="18" charset="0"/>
              <a:cs typeface="Times New Roman" panose="02020603050405020304" pitchFamily="18" charset="0"/>
            </a:endParaRPr>
          </a:p>
          <a:p>
            <a:pPr lvl="0"/>
            <a:r>
              <a:rPr lang="es-ES" dirty="0">
                <a:solidFill>
                  <a:prstClr val="black"/>
                </a:solidFill>
                <a:latin typeface="Times New Roman" panose="02020603050405020304" pitchFamily="18" charset="0"/>
                <a:cs typeface="Times New Roman" panose="02020603050405020304" pitchFamily="18" charset="0"/>
              </a:rPr>
              <a:t>Las estaciones de desinfección de manos están ubicadas en todo el edificio. Se recomienda lavarse las manos con frecuencia.</a:t>
            </a:r>
          </a:p>
          <a:p>
            <a:r>
              <a:rPr lang="es" dirty="0">
                <a:latin typeface="Times New Roman"/>
                <a:cs typeface="Times New Roman"/>
              </a:rPr>
              <a:t>Ayudas visuales / señalización que ilustre el espacio apropiado y el flujo de tráfico en todo el edificio escolar (por ejemplo, designando pasillos o entradas como de una sola vía), la señalización será apropiada para la edad / grado.</a:t>
            </a:r>
            <a:endParaRPr lang="es-ES" dirty="0">
              <a:latin typeface="Times New Roman"/>
              <a:cs typeface="Times New Roman"/>
            </a:endParaRPr>
          </a:p>
          <a:p>
            <a:r>
              <a:rPr lang="es" dirty="0">
                <a:latin typeface="Time new roman"/>
                <a:cs typeface="Times New Roman"/>
              </a:rPr>
              <a:t>Los espacios al aire libre se utilizarán siempre que sea </a:t>
            </a:r>
            <a:r>
              <a:rPr lang="es" dirty="0" err="1">
                <a:latin typeface="Time new roman"/>
                <a:cs typeface="Times New Roman"/>
              </a:rPr>
              <a:t>posible.Se</a:t>
            </a:r>
            <a:r>
              <a:rPr lang="es" dirty="0">
                <a:latin typeface="Time new roman"/>
                <a:cs typeface="Times New Roman"/>
              </a:rPr>
              <a:t> seguirán las pautas y el protocolo del distrito para las actividades que no permitan el distanciamiento social, incluidas las asambleas y las excursiones.</a:t>
            </a:r>
          </a:p>
          <a:p>
            <a:endParaRPr lang="es" dirty="0">
              <a:latin typeface="Times New Roman" panose="02020603050405020304" pitchFamily="18" charset="0"/>
              <a:cs typeface="Times New Roman" panose="02020603050405020304" pitchFamily="18" charset="0"/>
            </a:endParaRPr>
          </a:p>
          <a:p>
            <a:endParaRPr lang="es-ES" dirty="0">
              <a:latin typeface="Times New Roman" panose="02020603050405020304" pitchFamily="18" charset="0"/>
              <a:cs typeface="Times New Roman" panose="02020603050405020304" pitchFamily="18" charset="0"/>
            </a:endParaRPr>
          </a:p>
          <a:p>
            <a:endParaRPr lang="es-ES" dirty="0">
              <a:latin typeface="Times New Roman"/>
              <a:cs typeface="Times New Roman"/>
            </a:endParaRPr>
          </a:p>
          <a:p>
            <a:endParaRPr lang="en-US" dirty="0"/>
          </a:p>
        </p:txBody>
      </p:sp>
    </p:spTree>
    <p:extLst>
      <p:ext uri="{BB962C8B-B14F-4D97-AF65-F5344CB8AC3E}">
        <p14:creationId xmlns:p14="http://schemas.microsoft.com/office/powerpoint/2010/main" val="3515262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9651CD-182A-42E1-B4F0-F9A080491114}"/>
              </a:ext>
            </a:extLst>
          </p:cNvPr>
          <p:cNvSpPr/>
          <p:nvPr/>
        </p:nvSpPr>
        <p:spPr>
          <a:xfrm>
            <a:off x="4464390" y="533393"/>
            <a:ext cx="6096000" cy="4801314"/>
          </a:xfrm>
          <a:prstGeom prst="rect">
            <a:avLst/>
          </a:prstGeom>
        </p:spPr>
        <p:txBody>
          <a:bodyPr>
            <a:spAutoFit/>
          </a:bodyPr>
          <a:lstStyle/>
          <a:p>
            <a:pPr fontAlgn="base"/>
            <a:r>
              <a:rPr lang="en-US" dirty="0">
                <a:solidFill>
                  <a:srgbClr val="000000"/>
                </a:solidFill>
                <a:latin typeface="Calibri" panose="020F0502020204030204" pitchFamily="34" charset="0"/>
              </a:rPr>
              <a:t>                         </a:t>
            </a:r>
            <a:r>
              <a:rPr lang="en-US" b="1" dirty="0">
                <a:solidFill>
                  <a:srgbClr val="000000"/>
                </a:solidFill>
                <a:latin typeface="Calibri" panose="020F0502020204030204" pitchFamily="34" charset="0"/>
              </a:rPr>
              <a:t>Learning Environment/ Facilities (</a:t>
            </a:r>
            <a:r>
              <a:rPr lang="en-US" b="1" dirty="0" err="1">
                <a:solidFill>
                  <a:srgbClr val="000000"/>
                </a:solidFill>
                <a:latin typeface="Calibri" panose="020F0502020204030204" pitchFamily="34" charset="0"/>
              </a:rPr>
              <a:t>cont</a:t>
            </a:r>
            <a:r>
              <a:rPr lang="en-US" b="1" dirty="0">
                <a:solidFill>
                  <a:srgbClr val="000000"/>
                </a:solidFill>
                <a:latin typeface="Calibri" panose="020F0502020204030204" pitchFamily="34" charset="0"/>
              </a:rPr>
              <a:t>…)</a:t>
            </a:r>
          </a:p>
          <a:p>
            <a:pPr fontAlgn="base"/>
            <a:endParaRPr lang="en-US" dirty="0">
              <a:solidFill>
                <a:srgbClr val="000000"/>
              </a:solidFill>
              <a:latin typeface="Calibri" panose="020F0502020204030204" pitchFamily="34" charset="0"/>
            </a:endParaRPr>
          </a:p>
          <a:p>
            <a:pPr fontAlgn="base"/>
            <a:r>
              <a:rPr lang="en-US" dirty="0">
                <a:solidFill>
                  <a:srgbClr val="000000"/>
                </a:solidFill>
                <a:latin typeface="Calibri" panose="020F0502020204030204" pitchFamily="34" charset="0"/>
              </a:rPr>
              <a:t>• Social distancing guidelines will be practiced in all student restrooms. Handwashing signage in restrooms will serve as a reminder of appropriate handwashing procedures.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 Students are encouraged to bring in their own bottled water. Filtered bottle filling units are to be installed in every YPS building (we will notify families when this occurs at Cesar E. Chavez School.)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District guidelines will be practiced for all emergency drills (including but not limited to fire drills, lock down procedures, evacuations, etc.) All safety protocols will be followed.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In order to adhere to the Yonkers Public Schools reopening plan, CDC guidelines, NYS Health Department:  </a:t>
            </a:r>
            <a:endParaRPr lang="en-US" dirty="0">
              <a:solidFill>
                <a:srgbClr val="000000"/>
              </a:solidFill>
              <a:latin typeface="Segoe UI" panose="020B0502040204020203" pitchFamily="34" charset="0"/>
            </a:endParaRPr>
          </a:p>
          <a:p>
            <a:pPr fontAlgn="base"/>
            <a:endParaRPr lang="en-US" dirty="0">
              <a:solidFill>
                <a:srgbClr val="000000"/>
              </a:solidFill>
              <a:latin typeface="Segoe UI" panose="020B0502040204020203" pitchFamily="34" charset="0"/>
            </a:endParaRPr>
          </a:p>
          <a:p>
            <a:pPr fontAlgn="base"/>
            <a:r>
              <a:rPr lang="en-US" b="1" u="sng" dirty="0">
                <a:solidFill>
                  <a:srgbClr val="000000"/>
                </a:solidFill>
                <a:latin typeface="Calibri" panose="020F0502020204030204" pitchFamily="34" charset="0"/>
              </a:rPr>
              <a:t>Please note</a:t>
            </a:r>
            <a:r>
              <a:rPr lang="en-US" dirty="0">
                <a:solidFill>
                  <a:srgbClr val="000000"/>
                </a:solidFill>
                <a:latin typeface="Calibri" panose="020F0502020204030204" pitchFamily="34" charset="0"/>
              </a:rPr>
              <a:t>: Only cars with the Cesar E. Chavez school staff parking pass may park in the lot.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746755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FBD5C-FF1F-45DA-BC12-B26EB2BF725E}"/>
              </a:ext>
            </a:extLst>
          </p:cNvPr>
          <p:cNvSpPr>
            <a:spLocks noGrp="1"/>
          </p:cNvSpPr>
          <p:nvPr>
            <p:ph type="title"/>
          </p:nvPr>
        </p:nvSpPr>
        <p:spPr/>
        <p:txBody>
          <a:bodyPr/>
          <a:lstStyle/>
          <a:p>
            <a:r>
              <a:rPr lang="es-ES" sz="3600" dirty="0">
                <a:solidFill>
                  <a:prstClr val="black"/>
                </a:solidFill>
                <a:latin typeface="Times New Roman" panose="02020603050405020304" pitchFamily="18" charset="0"/>
                <a:cs typeface="Times New Roman" panose="02020603050405020304" pitchFamily="18" charset="0"/>
              </a:rPr>
              <a:t>Entorno / instalaciones de aprendizaje</a:t>
            </a:r>
            <a:endParaRPr lang="en-US" dirty="0"/>
          </a:p>
        </p:txBody>
      </p:sp>
      <p:sp>
        <p:nvSpPr>
          <p:cNvPr id="3" name="Content Placeholder 2">
            <a:extLst>
              <a:ext uri="{FF2B5EF4-FFF2-40B4-BE49-F238E27FC236}">
                <a16:creationId xmlns:a16="http://schemas.microsoft.com/office/drawing/2014/main" id="{C620BCEE-077F-4306-B620-60D66E9E9DD9}"/>
              </a:ext>
            </a:extLst>
          </p:cNvPr>
          <p:cNvSpPr>
            <a:spLocks noGrp="1"/>
          </p:cNvSpPr>
          <p:nvPr>
            <p:ph idx="1"/>
          </p:nvPr>
        </p:nvSpPr>
        <p:spPr>
          <a:xfrm>
            <a:off x="685799" y="2194560"/>
            <a:ext cx="11118273" cy="4663440"/>
          </a:xfrm>
        </p:spPr>
        <p:txBody>
          <a:bodyPr>
            <a:normAutofit lnSpcReduction="10000"/>
          </a:bodyPr>
          <a:lstStyle/>
          <a:p>
            <a:pPr lvl="0"/>
            <a:r>
              <a:rPr lang="es-ES" sz="1800" dirty="0">
                <a:solidFill>
                  <a:prstClr val="black"/>
                </a:solidFill>
                <a:latin typeface="Times New Roman" panose="02020603050405020304" pitchFamily="18" charset="0"/>
                <a:cs typeface="Times New Roman" panose="02020603050405020304" pitchFamily="18" charset="0"/>
              </a:rPr>
              <a:t>Se practicarán las pautas de distanciamiento social en todos los baños de los estudiantes. La señalización de lavado de manos en los baños servirá como un recordatorio de los procedimientos apropiados de lavado de manos.</a:t>
            </a:r>
          </a:p>
          <a:p>
            <a:pPr lvl="0"/>
            <a:r>
              <a:rPr lang="es-ES" sz="1800" dirty="0">
                <a:solidFill>
                  <a:prstClr val="black"/>
                </a:solidFill>
                <a:latin typeface="Times New Roman" panose="02020603050405020304" pitchFamily="18" charset="0"/>
                <a:cs typeface="Times New Roman" panose="02020603050405020304" pitchFamily="18" charset="0"/>
              </a:rPr>
              <a:t>Se apagarán todas las fuentes de agua potable. Se anima a los estudiantes a traer su propia botella de agua. Se instalarán unidades de llenado de botellas filtradas en todos los edificios de YPS. Notificaremos a las familias cuando esto ocurra en la escuela Cesar E. </a:t>
            </a:r>
            <a:r>
              <a:rPr lang="es-ES" sz="1800" dirty="0" err="1">
                <a:solidFill>
                  <a:prstClr val="black"/>
                </a:solidFill>
                <a:latin typeface="Times New Roman" panose="02020603050405020304" pitchFamily="18" charset="0"/>
                <a:cs typeface="Times New Roman" panose="02020603050405020304" pitchFamily="18" charset="0"/>
              </a:rPr>
              <a:t>Chavez</a:t>
            </a:r>
            <a:r>
              <a:rPr lang="es-ES" sz="1800" dirty="0">
                <a:solidFill>
                  <a:prstClr val="black"/>
                </a:solidFill>
                <a:latin typeface="Times New Roman" panose="02020603050405020304" pitchFamily="18" charset="0"/>
                <a:cs typeface="Times New Roman" panose="02020603050405020304" pitchFamily="18" charset="0"/>
              </a:rPr>
              <a:t>.</a:t>
            </a:r>
          </a:p>
          <a:p>
            <a:pPr lvl="0"/>
            <a:r>
              <a:rPr lang="es-ES" sz="1800" dirty="0">
                <a:solidFill>
                  <a:prstClr val="black"/>
                </a:solidFill>
                <a:latin typeface="Times New Roman" panose="02020603050405020304" pitchFamily="18" charset="0"/>
                <a:cs typeface="Times New Roman" panose="02020603050405020304" pitchFamily="18" charset="0"/>
              </a:rPr>
              <a:t>Se aplicarán pautas de distanciamiento social para todos los simulacros de emergencia, incluidos, entre otros: simulacros de incendio, procedimientos de encierro, evacuaciones, etc. Se seguirán todos los protocolos de seguridad.</a:t>
            </a:r>
          </a:p>
          <a:p>
            <a:pPr lvl="0"/>
            <a:r>
              <a:rPr lang="es-ES" sz="1800" dirty="0">
                <a:solidFill>
                  <a:prstClr val="black"/>
                </a:solidFill>
                <a:latin typeface="Times New Roman" panose="02020603050405020304" pitchFamily="18" charset="0"/>
                <a:cs typeface="Times New Roman" panose="02020603050405020304" pitchFamily="18" charset="0"/>
              </a:rPr>
              <a:t>Para cumplir con el plan de reapertura de las Escuelas Públicas de Yonkers, las pautas de los CDC, el Departamento de Salud del Estado de Nueva York:</a:t>
            </a:r>
          </a:p>
          <a:p>
            <a:pPr lvl="0"/>
            <a:r>
              <a:rPr lang="es-ES" sz="1800" dirty="0">
                <a:solidFill>
                  <a:prstClr val="black"/>
                </a:solidFill>
                <a:latin typeface="Times New Roman" panose="02020603050405020304" pitchFamily="18" charset="0"/>
                <a:cs typeface="Times New Roman" panose="02020603050405020304" pitchFamily="18" charset="0"/>
              </a:rPr>
              <a:t>Los salones de clases con ventanas funcionarán y estarán abiertos para una circulación y un flujo de aire adecuados.</a:t>
            </a:r>
          </a:p>
          <a:p>
            <a:pPr lvl="0"/>
            <a:r>
              <a:rPr lang="es-ES" sz="1800" dirty="0">
                <a:solidFill>
                  <a:prstClr val="black"/>
                </a:solidFill>
                <a:latin typeface="Times New Roman" panose="02020603050405020304" pitchFamily="18" charset="0"/>
                <a:cs typeface="Times New Roman" panose="02020603050405020304" pitchFamily="18" charset="0"/>
              </a:rPr>
              <a:t>Los salones de clases sin ventanas tendrán ventilación adecuada para una circulación de aire adecuada.</a:t>
            </a:r>
          </a:p>
          <a:p>
            <a:pPr lvl="0"/>
            <a:r>
              <a:rPr lang="es-ES" sz="1800" dirty="0">
                <a:solidFill>
                  <a:prstClr val="black"/>
                </a:solidFill>
                <a:latin typeface="Times New Roman" panose="02020603050405020304" pitchFamily="18" charset="0"/>
                <a:cs typeface="Times New Roman" panose="02020603050405020304" pitchFamily="18" charset="0"/>
              </a:rPr>
              <a:t>Los salones de clases sin ventilación adecuada no se utilizarán como espacios de instrucción.</a:t>
            </a:r>
          </a:p>
          <a:p>
            <a:pPr lvl="0"/>
            <a:r>
              <a:rPr lang="es-ES" sz="1800" dirty="0">
                <a:solidFill>
                  <a:prstClr val="black"/>
                </a:solidFill>
                <a:latin typeface="Times New Roman" panose="02020603050405020304" pitchFamily="18" charset="0"/>
                <a:cs typeface="Times New Roman" panose="02020603050405020304" pitchFamily="18" charset="0"/>
              </a:rPr>
              <a:t>Tenga en cuenta: Solo los automóviles con el pase de estacionamiento del personal de la escuela Cesar E. </a:t>
            </a:r>
            <a:r>
              <a:rPr lang="es-ES" sz="1800" dirty="0" err="1">
                <a:solidFill>
                  <a:prstClr val="black"/>
                </a:solidFill>
                <a:latin typeface="Times New Roman" panose="02020603050405020304" pitchFamily="18" charset="0"/>
                <a:cs typeface="Times New Roman" panose="02020603050405020304" pitchFamily="18" charset="0"/>
              </a:rPr>
              <a:t>Chavez</a:t>
            </a:r>
            <a:r>
              <a:rPr lang="es-ES" sz="1800" dirty="0">
                <a:solidFill>
                  <a:prstClr val="black"/>
                </a:solidFill>
                <a:latin typeface="Times New Roman" panose="02020603050405020304" pitchFamily="18" charset="0"/>
                <a:cs typeface="Times New Roman" panose="02020603050405020304" pitchFamily="18" charset="0"/>
              </a:rPr>
              <a:t> pueden estacionarse en el estacionamiento.</a:t>
            </a:r>
          </a:p>
          <a:p>
            <a:endParaRPr lang="en-US" dirty="0"/>
          </a:p>
        </p:txBody>
      </p:sp>
    </p:spTree>
    <p:extLst>
      <p:ext uri="{BB962C8B-B14F-4D97-AF65-F5344CB8AC3E}">
        <p14:creationId xmlns:p14="http://schemas.microsoft.com/office/powerpoint/2010/main" val="1212133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B6022D-7858-475A-BB1F-B089AC9BE76E}"/>
              </a:ext>
            </a:extLst>
          </p:cNvPr>
          <p:cNvSpPr/>
          <p:nvPr/>
        </p:nvSpPr>
        <p:spPr>
          <a:xfrm>
            <a:off x="3909271" y="187731"/>
            <a:ext cx="7682180" cy="6771084"/>
          </a:xfrm>
          <a:prstGeom prst="rect">
            <a:avLst/>
          </a:prstGeom>
        </p:spPr>
        <p:txBody>
          <a:bodyPr wrap="square">
            <a:spAutoFit/>
          </a:bodyPr>
          <a:lstStyle/>
          <a:p>
            <a:pPr algn="ctr" fontAlgn="base"/>
            <a:r>
              <a:rPr lang="en-US" sz="1600" b="1" u="sng" dirty="0">
                <a:solidFill>
                  <a:srgbClr val="000000"/>
                </a:solidFill>
                <a:latin typeface="Calibri" panose="020F0502020204030204" pitchFamily="34" charset="0"/>
              </a:rPr>
              <a:t>Required Documentation</a:t>
            </a:r>
          </a:p>
          <a:p>
            <a:pPr fontAlgn="base"/>
            <a:r>
              <a:rPr lang="en-US" sz="1600" b="1" dirty="0">
                <a:solidFill>
                  <a:srgbClr val="000000"/>
                </a:solidFill>
                <a:latin typeface="Calibri" panose="020F0502020204030204" pitchFamily="34" charset="0"/>
              </a:rPr>
              <a:t>The first two (2) days of school, students will be given lunch, media, emergency release forms, and three (3) emergency cards.  Please fill them out, sign and return them to your child’s teacher the next day.  Please note that as a safety measure, students will not be released to any adults not listed on their emergency cards.  </a:t>
            </a:r>
          </a:p>
          <a:p>
            <a:pPr fontAlgn="base"/>
            <a:endParaRPr lang="en-US" sz="1600" b="1" dirty="0">
              <a:solidFill>
                <a:srgbClr val="000000"/>
              </a:solidFill>
              <a:latin typeface="Calibri" panose="020F0502020204030204" pitchFamily="34" charset="0"/>
            </a:endParaRPr>
          </a:p>
          <a:p>
            <a:pPr fontAlgn="base"/>
            <a:r>
              <a:rPr lang="en-US" sz="1600" b="1" dirty="0">
                <a:solidFill>
                  <a:srgbClr val="000000"/>
                </a:solidFill>
                <a:latin typeface="Calibri" panose="020F0502020204030204" pitchFamily="34" charset="0"/>
              </a:rPr>
              <a:t>We look forward to welcoming back all our students to a productive and successful school year of learning adventures to Cesar E. Chavez School!</a:t>
            </a:r>
          </a:p>
          <a:p>
            <a:pPr fontAlgn="base"/>
            <a:endParaRPr lang="en-US" sz="1600" b="1" dirty="0">
              <a:solidFill>
                <a:srgbClr val="000000"/>
              </a:solidFill>
              <a:latin typeface="Calibri" panose="020F0502020204030204" pitchFamily="34" charset="0"/>
            </a:endParaRPr>
          </a:p>
          <a:p>
            <a:pPr fontAlgn="base"/>
            <a:r>
              <a:rPr lang="en-US" sz="1600" b="1" dirty="0">
                <a:solidFill>
                  <a:srgbClr val="000000"/>
                </a:solidFill>
                <a:latin typeface="Calibri" panose="020F0502020204030204" pitchFamily="34" charset="0"/>
              </a:rPr>
              <a:t>Thanking you in advance for your support, collaboration, patience and understanding.</a:t>
            </a:r>
            <a:endParaRPr lang="en-US" sz="3600" b="1" u="sng" dirty="0">
              <a:solidFill>
                <a:srgbClr val="000000"/>
              </a:solidFill>
              <a:latin typeface="Calibri" panose="020F0502020204030204" pitchFamily="34" charset="0"/>
            </a:endParaRPr>
          </a:p>
          <a:p>
            <a:pPr fontAlgn="base"/>
            <a:r>
              <a:rPr lang="en-US" b="1" u="sng" dirty="0">
                <a:solidFill>
                  <a:srgbClr val="000000"/>
                </a:solidFill>
                <a:latin typeface="Calibri" panose="020F0502020204030204" pitchFamily="34" charset="0"/>
              </a:rPr>
              <a:t>Arrival/Dismissal Procedures</a:t>
            </a:r>
            <a:r>
              <a:rPr lang="en-US" sz="2400" dirty="0">
                <a:solidFill>
                  <a:srgbClr val="000000"/>
                </a:solidFill>
                <a:latin typeface="Calibri" panose="020F0502020204030204" pitchFamily="34" charset="0"/>
              </a:rPr>
              <a:t> </a:t>
            </a:r>
            <a:endParaRPr lang="en-US" sz="2400" dirty="0">
              <a:solidFill>
                <a:srgbClr val="000000"/>
              </a:solidFill>
              <a:latin typeface="Segoe UI" panose="020B0502040204020203" pitchFamily="34" charset="0"/>
            </a:endParaRPr>
          </a:p>
          <a:p>
            <a:pPr fontAlgn="base"/>
            <a:r>
              <a:rPr lang="en-US" b="1" u="sng" dirty="0">
                <a:solidFill>
                  <a:srgbClr val="000000"/>
                </a:solidFill>
                <a:latin typeface="Calibri" panose="020F0502020204030204" pitchFamily="34" charset="0"/>
              </a:rPr>
              <a:t>Arrival:</a:t>
            </a:r>
            <a:r>
              <a:rPr lang="en-US" dirty="0">
                <a:solidFill>
                  <a:srgbClr val="000000"/>
                </a:solidFill>
                <a:latin typeface="Calibri" panose="020F0502020204030204" pitchFamily="34" charset="0"/>
              </a:rPr>
              <a:t> </a:t>
            </a:r>
          </a:p>
          <a:p>
            <a:pPr fontAlgn="base"/>
            <a:r>
              <a:rPr lang="en-US" sz="1600" dirty="0">
                <a:solidFill>
                  <a:srgbClr val="000000"/>
                </a:solidFill>
                <a:latin typeface="Segoe UI" panose="020B0502040204020203" pitchFamily="34" charset="0"/>
              </a:rPr>
              <a:t>The school hours are 8:35 </a:t>
            </a:r>
            <a:r>
              <a:rPr lang="en-US" sz="1600" dirty="0" err="1">
                <a:solidFill>
                  <a:srgbClr val="000000"/>
                </a:solidFill>
                <a:latin typeface="Segoe UI" panose="020B0502040204020203" pitchFamily="34" charset="0"/>
              </a:rPr>
              <a:t>a.m</a:t>
            </a:r>
            <a:r>
              <a:rPr lang="en-US" sz="1600" dirty="0">
                <a:solidFill>
                  <a:srgbClr val="000000"/>
                </a:solidFill>
                <a:latin typeface="Segoe UI" panose="020B0502040204020203" pitchFamily="34" charset="0"/>
              </a:rPr>
              <a:t> to 3:15 pm</a:t>
            </a:r>
          </a:p>
          <a:p>
            <a:pPr fontAlgn="base"/>
            <a:r>
              <a:rPr lang="en-US" b="1" dirty="0">
                <a:solidFill>
                  <a:srgbClr val="000000"/>
                </a:solidFill>
                <a:latin typeface="Calibri" panose="020F0502020204030204" pitchFamily="34" charset="0"/>
              </a:rPr>
              <a:t>. Pre-K; Kindergarten: Gym.  </a:t>
            </a:r>
          </a:p>
          <a:p>
            <a:pPr fontAlgn="base"/>
            <a:r>
              <a:rPr lang="en-US" b="1" dirty="0">
                <a:solidFill>
                  <a:srgbClr val="000000"/>
                </a:solidFill>
                <a:latin typeface="Calibri" panose="020F0502020204030204" pitchFamily="34" charset="0"/>
              </a:rPr>
              <a:t>. Grades 1 and 2 :  Line up Lower Playground </a:t>
            </a:r>
          </a:p>
          <a:p>
            <a:pPr fontAlgn="base"/>
            <a:r>
              <a:rPr lang="en-US" b="1" dirty="0">
                <a:solidFill>
                  <a:srgbClr val="000000"/>
                </a:solidFill>
                <a:latin typeface="Calibri" panose="020F0502020204030204" pitchFamily="34" charset="0"/>
              </a:rPr>
              <a:t>. Grades 3 and 4:   Gym</a:t>
            </a:r>
          </a:p>
          <a:p>
            <a:pPr fontAlgn="base"/>
            <a:r>
              <a:rPr lang="en-US" b="1" dirty="0">
                <a:solidFill>
                  <a:srgbClr val="000000"/>
                </a:solidFill>
                <a:latin typeface="Calibri" panose="020F0502020204030204" pitchFamily="34" charset="0"/>
              </a:rPr>
              <a:t>. Grades 5, 6, 7 and 8 line up in the field</a:t>
            </a:r>
          </a:p>
          <a:p>
            <a:pPr fontAlgn="base"/>
            <a:r>
              <a:rPr lang="en-US" b="1" dirty="0">
                <a:solidFill>
                  <a:srgbClr val="000000"/>
                </a:solidFill>
                <a:latin typeface="Calibri" panose="020F0502020204030204" pitchFamily="34" charset="0"/>
              </a:rPr>
              <a:t>•	To ensure the safety of all students, we ask all parents not to leave your children in front of the school building unsupervised before 8:15 am.  Please stay with them until the doors open.  There is no supervision outdoors before that time.</a:t>
            </a:r>
          </a:p>
          <a:p>
            <a:pPr fontAlgn="base"/>
            <a:r>
              <a:rPr lang="en-US" b="1" dirty="0">
                <a:solidFill>
                  <a:srgbClr val="000000"/>
                </a:solidFill>
                <a:latin typeface="Calibri" panose="020F0502020204030204" pitchFamily="34" charset="0"/>
              </a:rPr>
              <a:t>•	Parents are welcome to schedule an appointment with their child’s teacher to visit the classroom or discuss concerns.  However, the appointment must be made prior to the visit to limit disruption to the instructional day.   (Virtual or in-person)</a:t>
            </a:r>
            <a:endParaRPr lang="en-US"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2585731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65E75-0145-4C42-98BD-D1479B07F1FA}"/>
              </a:ext>
            </a:extLst>
          </p:cNvPr>
          <p:cNvSpPr>
            <a:spLocks noGrp="1"/>
          </p:cNvSpPr>
          <p:nvPr>
            <p:ph type="title"/>
          </p:nvPr>
        </p:nvSpPr>
        <p:spPr>
          <a:xfrm>
            <a:off x="2895600" y="521918"/>
            <a:ext cx="8610600" cy="1293028"/>
          </a:xfrm>
        </p:spPr>
        <p:txBody>
          <a:bodyPr/>
          <a:lstStyle/>
          <a:p>
            <a:r>
              <a:rPr lang="en-US" sz="3600" dirty="0" err="1">
                <a:solidFill>
                  <a:prstClr val="black"/>
                </a:solidFill>
                <a:latin typeface="Times New Roman" panose="02020603050405020304" pitchFamily="18" charset="0"/>
                <a:cs typeface="Times New Roman" panose="02020603050405020304" pitchFamily="18" charset="0"/>
              </a:rPr>
              <a:t>Procedimientos</a:t>
            </a:r>
            <a:r>
              <a:rPr lang="en-US" sz="3600" dirty="0">
                <a:solidFill>
                  <a:prstClr val="black"/>
                </a:solidFill>
                <a:latin typeface="Times New Roman" panose="02020603050405020304" pitchFamily="18" charset="0"/>
                <a:cs typeface="Times New Roman" panose="02020603050405020304" pitchFamily="18" charset="0"/>
              </a:rPr>
              <a:t> de </a:t>
            </a:r>
            <a:r>
              <a:rPr lang="en-US" sz="3600" dirty="0" err="1">
                <a:solidFill>
                  <a:prstClr val="black"/>
                </a:solidFill>
                <a:latin typeface="Times New Roman" panose="02020603050405020304" pitchFamily="18" charset="0"/>
                <a:cs typeface="Times New Roman" panose="02020603050405020304" pitchFamily="18" charset="0"/>
              </a:rPr>
              <a:t>llegada</a:t>
            </a:r>
            <a:r>
              <a:rPr lang="en-US" sz="3600" dirty="0">
                <a:solidFill>
                  <a:prstClr val="black"/>
                </a:solidFill>
                <a:latin typeface="Times New Roman" panose="02020603050405020304" pitchFamily="18" charset="0"/>
                <a:cs typeface="Times New Roman" panose="02020603050405020304" pitchFamily="18" charset="0"/>
              </a:rPr>
              <a:t> / </a:t>
            </a:r>
            <a:r>
              <a:rPr lang="en-US" sz="3600" dirty="0" err="1">
                <a:solidFill>
                  <a:prstClr val="black"/>
                </a:solidFill>
                <a:latin typeface="Times New Roman" panose="02020603050405020304" pitchFamily="18" charset="0"/>
                <a:cs typeface="Times New Roman" panose="02020603050405020304" pitchFamily="18" charset="0"/>
              </a:rPr>
              <a:t>salida</a:t>
            </a:r>
            <a:endParaRPr lang="en-US" dirty="0"/>
          </a:p>
        </p:txBody>
      </p:sp>
      <p:sp>
        <p:nvSpPr>
          <p:cNvPr id="3" name="Content Placeholder 2">
            <a:extLst>
              <a:ext uri="{FF2B5EF4-FFF2-40B4-BE49-F238E27FC236}">
                <a16:creationId xmlns:a16="http://schemas.microsoft.com/office/drawing/2014/main" id="{A07A3D63-22FD-451D-9FFA-5DBAE2627A29}"/>
              </a:ext>
            </a:extLst>
          </p:cNvPr>
          <p:cNvSpPr>
            <a:spLocks noGrp="1"/>
          </p:cNvSpPr>
          <p:nvPr>
            <p:ph idx="1"/>
          </p:nvPr>
        </p:nvSpPr>
        <p:spPr>
          <a:xfrm>
            <a:off x="677141" y="1605742"/>
            <a:ext cx="10829059" cy="4612943"/>
          </a:xfrm>
        </p:spPr>
        <p:txBody>
          <a:bodyPr vert="horz" lIns="91440" tIns="45720" rIns="91440" bIns="45720" rtlCol="0" anchor="t">
            <a:normAutofit/>
          </a:bodyPr>
          <a:lstStyle/>
          <a:p>
            <a:pPr marL="0" indent="0">
              <a:buNone/>
            </a:pPr>
            <a:r>
              <a:rPr lang="es" sz="1400" dirty="0">
                <a:latin typeface="Timenew roman"/>
                <a:cs typeface="Times New Roman"/>
              </a:rPr>
              <a:t>Los primeros dos (2) días de clases, los estudiantes recibirán almuerzo, medios, formularios de liberación de emergencia y tres (3) tarjetas de emergencia. Por favor llénelos, fírmelos y devuélvalos al maestro de su hijo al día siguiente. Tenga en cuenta que, como medida de seguridad, los estudiantes no serán entregados a ningún adulto que no figure en sus tarjetas de emergencia.</a:t>
            </a:r>
            <a:endParaRPr lang="en-US" sz="1400">
              <a:latin typeface="Timenew roman"/>
            </a:endParaRPr>
          </a:p>
          <a:p>
            <a:pPr marL="0" indent="0">
              <a:buNone/>
            </a:pPr>
            <a:r>
              <a:rPr lang="es" sz="1400" dirty="0">
                <a:latin typeface="Timenew roman"/>
                <a:cs typeface="Times New Roman"/>
              </a:rPr>
              <a:t>¡Esperamos darles la bienvenida a todos nuestros estudiantes a un año escolar productivo y exitoso de aventuras de aprendizaje en la Escuela Cesar E. </a:t>
            </a:r>
            <a:r>
              <a:rPr lang="es" sz="1400" dirty="0" err="1">
                <a:latin typeface="Timenew roman"/>
                <a:cs typeface="Times New Roman"/>
              </a:rPr>
              <a:t>Chavez</a:t>
            </a:r>
            <a:r>
              <a:rPr lang="es" sz="1400" dirty="0">
                <a:latin typeface="Timenew roman"/>
                <a:cs typeface="Times New Roman"/>
              </a:rPr>
              <a:t>!</a:t>
            </a:r>
          </a:p>
          <a:p>
            <a:pPr marL="0" indent="0">
              <a:buNone/>
            </a:pPr>
            <a:r>
              <a:rPr lang="es" sz="1400" dirty="0">
                <a:latin typeface="Timenew roman"/>
                <a:cs typeface="Times New Roman"/>
              </a:rPr>
              <a:t>Agradeciendo de antemano su apoyo, colaboración, paciencia y comprensión.</a:t>
            </a:r>
          </a:p>
          <a:p>
            <a:pPr>
              <a:lnSpc>
                <a:spcPct val="150000"/>
              </a:lnSpc>
              <a:buNone/>
            </a:pPr>
            <a:r>
              <a:rPr lang="es" sz="1400" b="1" dirty="0">
                <a:latin typeface="Times New Roman"/>
                <a:ea typeface="+mn-lt"/>
                <a:cs typeface="+mn-lt"/>
              </a:rPr>
              <a:t>Procedimientos de llegada / salida </a:t>
            </a:r>
            <a:endParaRPr lang="es" sz="1400" b="1" dirty="0">
              <a:latin typeface="Times New Roman"/>
              <a:ea typeface="+mn-lt"/>
              <a:cs typeface="Times New Roman"/>
            </a:endParaRPr>
          </a:p>
          <a:p>
            <a:pPr>
              <a:lnSpc>
                <a:spcPct val="20000"/>
              </a:lnSpc>
              <a:buNone/>
            </a:pPr>
            <a:r>
              <a:rPr lang="es" sz="1400" i="1" dirty="0">
                <a:latin typeface="Times New Roman"/>
                <a:ea typeface="+mn-lt"/>
                <a:cs typeface="+mn-lt"/>
              </a:rPr>
              <a:t>Llegada:</a:t>
            </a:r>
            <a:endParaRPr lang="es" sz="1400" i="1" dirty="0">
              <a:latin typeface="Times New Roman"/>
              <a:ea typeface="+mn-lt"/>
              <a:cs typeface="Times New Roman"/>
            </a:endParaRPr>
          </a:p>
          <a:p>
            <a:pPr>
              <a:lnSpc>
                <a:spcPct val="20000"/>
              </a:lnSpc>
              <a:buNone/>
            </a:pPr>
            <a:r>
              <a:rPr lang="es" sz="1400" dirty="0">
                <a:latin typeface="Times New Roman"/>
                <a:ea typeface="+mn-lt"/>
                <a:cs typeface="+mn-lt"/>
              </a:rPr>
              <a:t>El horario escolar es de 8:35 a.m. a 3:15 p.m.</a:t>
            </a:r>
            <a:endParaRPr lang="es" sz="1400" dirty="0">
              <a:latin typeface="Times New Roman"/>
              <a:cs typeface="Times New Roman"/>
            </a:endParaRPr>
          </a:p>
          <a:p>
            <a:pPr>
              <a:lnSpc>
                <a:spcPct val="20000"/>
              </a:lnSpc>
              <a:buNone/>
            </a:pPr>
            <a:r>
              <a:rPr lang="es" sz="1400" dirty="0">
                <a:latin typeface="Times New Roman"/>
                <a:ea typeface="+mn-lt"/>
                <a:cs typeface="+mn-lt"/>
              </a:rPr>
              <a:t>Pre-K; Jardín de infancia: Gimnasio.</a:t>
            </a:r>
          </a:p>
          <a:p>
            <a:pPr>
              <a:lnSpc>
                <a:spcPct val="20000"/>
              </a:lnSpc>
              <a:buNone/>
            </a:pPr>
            <a:r>
              <a:rPr lang="es" sz="1400" dirty="0">
                <a:latin typeface="Times New Roman"/>
                <a:ea typeface="+mn-lt"/>
                <a:cs typeface="+mn-lt"/>
              </a:rPr>
              <a:t>Grados 1 y 2: alinee el patio inferior</a:t>
            </a:r>
          </a:p>
          <a:p>
            <a:pPr>
              <a:lnSpc>
                <a:spcPct val="20000"/>
              </a:lnSpc>
              <a:buNone/>
            </a:pPr>
            <a:r>
              <a:rPr lang="es" sz="1400" dirty="0">
                <a:latin typeface="Times New Roman"/>
                <a:ea typeface="+mn-lt"/>
                <a:cs typeface="+mn-lt"/>
              </a:rPr>
              <a:t>Grados 3 y 4: Gimnasio</a:t>
            </a:r>
          </a:p>
          <a:p>
            <a:pPr>
              <a:lnSpc>
                <a:spcPct val="20000"/>
              </a:lnSpc>
              <a:buNone/>
            </a:pPr>
            <a:r>
              <a:rPr lang="es" sz="1400" dirty="0">
                <a:latin typeface="Times New Roman"/>
                <a:ea typeface="+mn-lt"/>
                <a:cs typeface="+mn-lt"/>
              </a:rPr>
              <a:t> Los grados 5, 6, 7 y 8 se alinean en el campo</a:t>
            </a:r>
          </a:p>
          <a:p>
            <a:pPr marL="0" indent="0">
              <a:lnSpc>
                <a:spcPct val="20000"/>
              </a:lnSpc>
              <a:buNone/>
            </a:pPr>
            <a:r>
              <a:rPr lang="es" sz="1600" dirty="0">
                <a:latin typeface="Times New Roman"/>
                <a:ea typeface="+mn-lt"/>
                <a:cs typeface="+mn-lt"/>
              </a:rPr>
              <a:t>• Para garantizar la seguridad de todos los estudiantes, les pedimos a todos los padres que no dejen a sus hijos frente al edificio </a:t>
            </a:r>
          </a:p>
          <a:p>
            <a:pPr marL="0" indent="0">
              <a:lnSpc>
                <a:spcPct val="20000"/>
              </a:lnSpc>
              <a:buNone/>
            </a:pPr>
            <a:r>
              <a:rPr lang="es" sz="1600" dirty="0">
                <a:latin typeface="Times New Roman"/>
                <a:ea typeface="+mn-lt"/>
                <a:cs typeface="+mn-lt"/>
              </a:rPr>
              <a:t>de la escuela sin supervisión antes de las 8:15 am. Quédese con ellos hasta que se abran las puertas. No hay supervisión al aire </a:t>
            </a:r>
            <a:endParaRPr lang="es" dirty="0">
              <a:latin typeface="Century Gothic" panose="020B0502020202020204"/>
              <a:ea typeface="+mn-lt"/>
              <a:cs typeface="+mn-lt"/>
            </a:endParaRPr>
          </a:p>
          <a:p>
            <a:pPr marL="0" indent="0">
              <a:lnSpc>
                <a:spcPct val="20000"/>
              </a:lnSpc>
              <a:buNone/>
            </a:pPr>
            <a:r>
              <a:rPr lang="es" sz="1600" dirty="0">
                <a:latin typeface="Times New Roman"/>
                <a:ea typeface="+mn-lt"/>
                <a:cs typeface="+mn-lt"/>
              </a:rPr>
              <a:t>libre antes de esa hora.</a:t>
            </a:r>
            <a:endParaRPr lang="es" dirty="0"/>
          </a:p>
          <a:p>
            <a:pPr>
              <a:lnSpc>
                <a:spcPct val="20000"/>
              </a:lnSpc>
            </a:pPr>
            <a:r>
              <a:rPr lang="es" sz="1400" dirty="0">
                <a:latin typeface="Times New Roman"/>
                <a:ea typeface="+mn-lt"/>
                <a:cs typeface="+mn-lt"/>
              </a:rPr>
              <a:t>Los padres pueden programar una cita con el maestro de su hijo para visitar el salón de clases o discutir inquietudes. Sin embargo, la cita debe </a:t>
            </a:r>
            <a:endParaRPr lang="es" sz="1400" dirty="0">
              <a:latin typeface="Times New Roman"/>
              <a:ea typeface="+mn-lt"/>
              <a:cs typeface="Times New Roman"/>
            </a:endParaRPr>
          </a:p>
          <a:p>
            <a:pPr marL="0" indent="0">
              <a:lnSpc>
                <a:spcPct val="20000"/>
              </a:lnSpc>
              <a:buNone/>
            </a:pPr>
            <a:r>
              <a:rPr lang="es" sz="1400" dirty="0">
                <a:latin typeface="Times New Roman"/>
                <a:ea typeface="+mn-lt"/>
                <a:cs typeface="+mn-lt"/>
              </a:rPr>
              <a:t>hacerse antes de la visita para limitar la interrupción del día de instrucción. (Virtual o presencial)</a:t>
            </a:r>
            <a:endParaRPr lang="es" sz="1400" dirty="0">
              <a:latin typeface="Times New Roman"/>
              <a:cs typeface="Times New Roman"/>
            </a:endParaRPr>
          </a:p>
        </p:txBody>
      </p:sp>
    </p:spTree>
    <p:extLst>
      <p:ext uri="{BB962C8B-B14F-4D97-AF65-F5344CB8AC3E}">
        <p14:creationId xmlns:p14="http://schemas.microsoft.com/office/powerpoint/2010/main" val="1974997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1891BA-39B3-4D92-99CC-89493F838388}"/>
              </a:ext>
            </a:extLst>
          </p:cNvPr>
          <p:cNvSpPr/>
          <p:nvPr/>
        </p:nvSpPr>
        <p:spPr>
          <a:xfrm>
            <a:off x="4320229" y="436999"/>
            <a:ext cx="6096000" cy="5663089"/>
          </a:xfrm>
          <a:prstGeom prst="rect">
            <a:avLst/>
          </a:prstGeom>
        </p:spPr>
        <p:txBody>
          <a:bodyPr>
            <a:spAutoFit/>
          </a:bodyPr>
          <a:lstStyle/>
          <a:p>
            <a:pPr fontAlgn="base"/>
            <a:r>
              <a:rPr lang="en-US" sz="3200" b="1" u="sng" dirty="0">
                <a:solidFill>
                  <a:srgbClr val="000000"/>
                </a:solidFill>
                <a:latin typeface="Calibri" panose="020F0502020204030204" pitchFamily="34" charset="0"/>
              </a:rPr>
              <a:t>Dismissal Procedures</a:t>
            </a:r>
            <a:r>
              <a:rPr lang="en-US" sz="4800" dirty="0">
                <a:solidFill>
                  <a:srgbClr val="000000"/>
                </a:solidFill>
                <a:latin typeface="Calibri" panose="020F0502020204030204" pitchFamily="34" charset="0"/>
              </a:rPr>
              <a:t> </a:t>
            </a:r>
          </a:p>
          <a:p>
            <a:pPr fontAlgn="base"/>
            <a:r>
              <a:rPr lang="en-US" sz="1400" dirty="0">
                <a:solidFill>
                  <a:srgbClr val="000000"/>
                </a:solidFill>
                <a:latin typeface="Calibri" panose="020F0502020204030204" pitchFamily="34" charset="0"/>
              </a:rPr>
              <a:t> . Pre-K; Kindergarten: Gym.  </a:t>
            </a:r>
          </a:p>
          <a:p>
            <a:pPr fontAlgn="base"/>
            <a:r>
              <a:rPr lang="en-US" sz="1400" dirty="0">
                <a:solidFill>
                  <a:srgbClr val="000000"/>
                </a:solidFill>
                <a:latin typeface="Calibri" panose="020F0502020204030204" pitchFamily="34" charset="0"/>
              </a:rPr>
              <a:t>. Grades 1 and 2 :  Line up Lower Playground </a:t>
            </a:r>
          </a:p>
          <a:p>
            <a:pPr fontAlgn="base"/>
            <a:r>
              <a:rPr lang="en-US" sz="1400" dirty="0">
                <a:solidFill>
                  <a:srgbClr val="000000"/>
                </a:solidFill>
                <a:latin typeface="Calibri" panose="020F0502020204030204" pitchFamily="34" charset="0"/>
              </a:rPr>
              <a:t>. Grades 3, 4, and 5:   Upper Playground</a:t>
            </a:r>
          </a:p>
          <a:p>
            <a:pPr fontAlgn="base"/>
            <a:r>
              <a:rPr lang="en-US" sz="1400" dirty="0">
                <a:solidFill>
                  <a:srgbClr val="000000"/>
                </a:solidFill>
                <a:latin typeface="Calibri" panose="020F0502020204030204" pitchFamily="34" charset="0"/>
              </a:rPr>
              <a:t>. Grades 6, 7 and 8: Lower Playground</a:t>
            </a:r>
          </a:p>
          <a:p>
            <a:pPr fontAlgn="base"/>
            <a:endParaRPr lang="en-US" sz="1400" dirty="0">
              <a:solidFill>
                <a:srgbClr val="000000"/>
              </a:solidFill>
              <a:latin typeface="Calibri" panose="020F0502020204030204" pitchFamily="34" charset="0"/>
            </a:endParaRPr>
          </a:p>
          <a:p>
            <a:pPr fontAlgn="base"/>
            <a:r>
              <a:rPr lang="en-US" sz="1400" b="1" u="sng" dirty="0">
                <a:solidFill>
                  <a:srgbClr val="000000"/>
                </a:solidFill>
                <a:latin typeface="Calibri" panose="020F0502020204030204" pitchFamily="34" charset="0"/>
              </a:rPr>
              <a:t>Inclement weather (Rain, snow, winter</a:t>
            </a:r>
            <a:r>
              <a:rPr lang="en-US" sz="1400" u="sng" dirty="0">
                <a:solidFill>
                  <a:srgbClr val="000000"/>
                </a:solidFill>
                <a:latin typeface="Calibri" panose="020F0502020204030204" pitchFamily="34" charset="0"/>
              </a:rPr>
              <a:t>)</a:t>
            </a:r>
          </a:p>
          <a:p>
            <a:pPr fontAlgn="base"/>
            <a:r>
              <a:rPr lang="en-US" sz="1400" dirty="0">
                <a:solidFill>
                  <a:srgbClr val="000000"/>
                </a:solidFill>
                <a:latin typeface="Calibri" panose="020F0502020204030204" pitchFamily="34" charset="0"/>
              </a:rPr>
              <a:t>. Pre-K; Kindergarten, 1st, 2nd,  3rd, 4th, 5th and 6th  grade classes: Gym</a:t>
            </a:r>
          </a:p>
          <a:p>
            <a:pPr fontAlgn="base"/>
            <a:r>
              <a:rPr lang="en-US" sz="1400" dirty="0">
                <a:solidFill>
                  <a:srgbClr val="000000"/>
                </a:solidFill>
                <a:latin typeface="Calibri" panose="020F0502020204030204" pitchFamily="34" charset="0"/>
              </a:rPr>
              <a:t>. Grades:  7 and 8 :  report directly to class via the lower playground. </a:t>
            </a:r>
          </a:p>
          <a:p>
            <a:pPr fontAlgn="base"/>
            <a:endParaRPr lang="en-US" sz="1400" dirty="0">
              <a:solidFill>
                <a:srgbClr val="000000"/>
              </a:solidFill>
              <a:latin typeface="Calibri" panose="020F0502020204030204" pitchFamily="34" charset="0"/>
            </a:endParaRPr>
          </a:p>
          <a:p>
            <a:pPr fontAlgn="base"/>
            <a:r>
              <a:rPr lang="en-US" sz="1400" dirty="0">
                <a:solidFill>
                  <a:srgbClr val="000000"/>
                </a:solidFill>
                <a:latin typeface="Calibri" panose="020F0502020204030204" pitchFamily="34" charset="0"/>
              </a:rPr>
              <a:t>. Bus dismissal times are scheduled from 2:45pm-3:15pm.  Designated staff will pick up the bus students from their classroom and escort them to the first floor (South Broadway) to their bus monitor and taken to their bus/van.  </a:t>
            </a:r>
          </a:p>
          <a:p>
            <a:pPr fontAlgn="base"/>
            <a:endParaRPr lang="en-US" sz="1400" dirty="0">
              <a:solidFill>
                <a:srgbClr val="000000"/>
              </a:solidFill>
              <a:latin typeface="Calibri" panose="020F0502020204030204" pitchFamily="34" charset="0"/>
            </a:endParaRPr>
          </a:p>
          <a:p>
            <a:pPr fontAlgn="base"/>
            <a:r>
              <a:rPr lang="en-US" sz="1400" dirty="0">
                <a:solidFill>
                  <a:srgbClr val="000000"/>
                </a:solidFill>
                <a:latin typeface="Calibri" panose="020F0502020204030204" pitchFamily="34" charset="0"/>
              </a:rPr>
              <a:t>•	All students must be picked up no later than 3:15 p.m.  Please do not go to the main office to pick up your children before 3:15 p.m.  </a:t>
            </a:r>
          </a:p>
          <a:p>
            <a:pPr fontAlgn="base"/>
            <a:endParaRPr lang="en-US" sz="1400" dirty="0">
              <a:solidFill>
                <a:srgbClr val="000000"/>
              </a:solidFill>
              <a:latin typeface="Calibri" panose="020F0502020204030204" pitchFamily="34" charset="0"/>
            </a:endParaRPr>
          </a:p>
          <a:p>
            <a:pPr fontAlgn="base"/>
            <a:r>
              <a:rPr lang="en-US" sz="1400" dirty="0">
                <a:solidFill>
                  <a:srgbClr val="000000"/>
                </a:solidFill>
                <a:latin typeface="Calibri" panose="020F0502020204030204" pitchFamily="34" charset="0"/>
              </a:rPr>
              <a:t>•	The main office must be notified no later than 1:00 </a:t>
            </a:r>
            <a:r>
              <a:rPr lang="en-US" sz="1400" dirty="0" err="1">
                <a:solidFill>
                  <a:srgbClr val="000000"/>
                </a:solidFill>
                <a:latin typeface="Calibri" panose="020F0502020204030204" pitchFamily="34" charset="0"/>
              </a:rPr>
              <a:t>p.m</a:t>
            </a:r>
            <a:r>
              <a:rPr lang="en-US" sz="1400" dirty="0">
                <a:solidFill>
                  <a:srgbClr val="000000"/>
                </a:solidFill>
                <a:latin typeface="Calibri" panose="020F0502020204030204" pitchFamily="34" charset="0"/>
              </a:rPr>
              <a:t> if you plan on picking up your child early in case of a doctor’s appointment or emergency.  The main entrance will be locked at 2:45 </a:t>
            </a:r>
            <a:r>
              <a:rPr lang="en-US" sz="1400" dirty="0" err="1">
                <a:solidFill>
                  <a:srgbClr val="000000"/>
                </a:solidFill>
                <a:latin typeface="Calibri" panose="020F0502020204030204" pitchFamily="34" charset="0"/>
              </a:rPr>
              <a:t>p.m</a:t>
            </a:r>
            <a:r>
              <a:rPr lang="en-US" sz="1400" dirty="0">
                <a:solidFill>
                  <a:srgbClr val="000000"/>
                </a:solidFill>
                <a:latin typeface="Calibri" panose="020F0502020204030204" pitchFamily="34" charset="0"/>
              </a:rPr>
              <a:t> as a safety measure and re-open at 3:15 </a:t>
            </a:r>
            <a:r>
              <a:rPr lang="en-US" sz="1400" dirty="0" err="1">
                <a:solidFill>
                  <a:srgbClr val="000000"/>
                </a:solidFill>
                <a:latin typeface="Calibri" panose="020F0502020204030204" pitchFamily="34" charset="0"/>
              </a:rPr>
              <a:t>p.m</a:t>
            </a:r>
            <a:r>
              <a:rPr lang="en-US" sz="1400" dirty="0">
                <a:solidFill>
                  <a:srgbClr val="000000"/>
                </a:solidFill>
                <a:latin typeface="Calibri" panose="020F0502020204030204" pitchFamily="34" charset="0"/>
              </a:rPr>
              <a:t> for late pick-ups.</a:t>
            </a:r>
          </a:p>
          <a:p>
            <a:pPr fontAlgn="base"/>
            <a:r>
              <a:rPr lang="en-US" sz="1400" dirty="0">
                <a:solidFill>
                  <a:srgbClr val="000000"/>
                </a:solidFill>
                <a:latin typeface="Calibri" panose="020F0502020204030204" pitchFamily="34" charset="0"/>
              </a:rPr>
              <a:t> </a:t>
            </a:r>
          </a:p>
          <a:p>
            <a:pPr fontAlgn="base"/>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606916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D528D-C79C-4A3A-9D3B-228504847367}"/>
              </a:ext>
            </a:extLst>
          </p:cNvPr>
          <p:cNvSpPr>
            <a:spLocks noGrp="1"/>
          </p:cNvSpPr>
          <p:nvPr>
            <p:ph type="title"/>
          </p:nvPr>
        </p:nvSpPr>
        <p:spPr/>
        <p:txBody>
          <a:bodyPr/>
          <a:lstStyle/>
          <a:p>
            <a:r>
              <a:rPr lang="en-US" dirty="0">
                <a:latin typeface="Times New Roman"/>
                <a:cs typeface="Times New Roman"/>
              </a:rPr>
              <a:t>PROCEDIMIENTOS DE DESPIDO</a:t>
            </a:r>
            <a:endParaRPr lang="en-US" dirty="0"/>
          </a:p>
        </p:txBody>
      </p:sp>
      <p:sp>
        <p:nvSpPr>
          <p:cNvPr id="3" name="Content Placeholder 2">
            <a:extLst>
              <a:ext uri="{FF2B5EF4-FFF2-40B4-BE49-F238E27FC236}">
                <a16:creationId xmlns:a16="http://schemas.microsoft.com/office/drawing/2014/main" id="{0BD0F46B-A2EF-4FEE-9034-5D2940A36785}"/>
              </a:ext>
            </a:extLst>
          </p:cNvPr>
          <p:cNvSpPr>
            <a:spLocks noGrp="1"/>
          </p:cNvSpPr>
          <p:nvPr>
            <p:ph idx="1"/>
          </p:nvPr>
        </p:nvSpPr>
        <p:spPr/>
        <p:txBody>
          <a:bodyPr vert="horz" lIns="91440" tIns="45720" rIns="91440" bIns="45720" rtlCol="0" anchor="t">
            <a:normAutofit/>
          </a:bodyPr>
          <a:lstStyle/>
          <a:p>
            <a:r>
              <a:rPr lang="en-US" sz="1400" dirty="0">
                <a:latin typeface="Times New Roman"/>
                <a:ea typeface="+mn-lt"/>
                <a:cs typeface="+mn-lt"/>
              </a:rPr>
              <a:t>Pre-K; </a:t>
            </a:r>
            <a:r>
              <a:rPr lang="en-US" sz="1400" dirty="0" err="1">
                <a:latin typeface="Times New Roman"/>
                <a:ea typeface="+mn-lt"/>
                <a:cs typeface="+mn-lt"/>
              </a:rPr>
              <a:t>Jardín</a:t>
            </a:r>
            <a:r>
              <a:rPr lang="en-US" sz="1400" dirty="0">
                <a:latin typeface="Times New Roman"/>
                <a:ea typeface="+mn-lt"/>
                <a:cs typeface="+mn-lt"/>
              </a:rPr>
              <a:t> de </a:t>
            </a:r>
            <a:r>
              <a:rPr lang="en-US" sz="1400" dirty="0" err="1">
                <a:latin typeface="Times New Roman"/>
                <a:ea typeface="+mn-lt"/>
                <a:cs typeface="+mn-lt"/>
              </a:rPr>
              <a:t>infancia</a:t>
            </a:r>
            <a:r>
              <a:rPr lang="en-US" sz="1400" dirty="0">
                <a:latin typeface="Times New Roman"/>
                <a:ea typeface="+mn-lt"/>
                <a:cs typeface="+mn-lt"/>
              </a:rPr>
              <a:t>: </a:t>
            </a:r>
            <a:r>
              <a:rPr lang="en-US" sz="1400" dirty="0" err="1">
                <a:latin typeface="Times New Roman"/>
                <a:ea typeface="+mn-lt"/>
                <a:cs typeface="+mn-lt"/>
              </a:rPr>
              <a:t>Gimnasio</a:t>
            </a:r>
            <a:r>
              <a:rPr lang="en-US" sz="1400" dirty="0">
                <a:latin typeface="Times New Roman"/>
                <a:ea typeface="+mn-lt"/>
                <a:cs typeface="+mn-lt"/>
              </a:rPr>
              <a:t>.</a:t>
            </a:r>
            <a:endParaRPr lang="en-US" sz="1400">
              <a:latin typeface="Times New Roman"/>
              <a:ea typeface="+mn-lt"/>
              <a:cs typeface="Times New Roman"/>
            </a:endParaRPr>
          </a:p>
          <a:p>
            <a:r>
              <a:rPr lang="en-US" sz="1400" dirty="0">
                <a:latin typeface="Times New Roman"/>
                <a:ea typeface="+mn-lt"/>
                <a:cs typeface="+mn-lt"/>
              </a:rPr>
              <a:t>Grados 1 y 2: </a:t>
            </a:r>
            <a:r>
              <a:rPr lang="en-US" sz="1400" dirty="0" err="1">
                <a:latin typeface="Times New Roman"/>
                <a:ea typeface="+mn-lt"/>
                <a:cs typeface="+mn-lt"/>
              </a:rPr>
              <a:t>alinee</a:t>
            </a:r>
            <a:r>
              <a:rPr lang="en-US" sz="1400" dirty="0">
                <a:latin typeface="Times New Roman"/>
                <a:ea typeface="+mn-lt"/>
                <a:cs typeface="+mn-lt"/>
              </a:rPr>
              <a:t> </a:t>
            </a:r>
            <a:r>
              <a:rPr lang="en-US" sz="1400" dirty="0" err="1">
                <a:latin typeface="Times New Roman"/>
                <a:ea typeface="+mn-lt"/>
                <a:cs typeface="+mn-lt"/>
              </a:rPr>
              <a:t>el</a:t>
            </a:r>
            <a:r>
              <a:rPr lang="en-US" sz="1400" dirty="0">
                <a:latin typeface="Times New Roman"/>
                <a:ea typeface="+mn-lt"/>
                <a:cs typeface="+mn-lt"/>
              </a:rPr>
              <a:t> patio inferior</a:t>
            </a:r>
            <a:endParaRPr lang="en-US" sz="1400">
              <a:latin typeface="Times New Roman"/>
              <a:cs typeface="Times New Roman"/>
            </a:endParaRPr>
          </a:p>
          <a:p>
            <a:r>
              <a:rPr lang="en-US" sz="1400" dirty="0">
                <a:latin typeface="Times New Roman"/>
                <a:ea typeface="+mn-lt"/>
                <a:cs typeface="+mn-lt"/>
              </a:rPr>
              <a:t>Grados 3, 4 y 5: Zona de </a:t>
            </a:r>
            <a:r>
              <a:rPr lang="en-US" sz="1400" dirty="0" err="1">
                <a:latin typeface="Times New Roman"/>
                <a:ea typeface="+mn-lt"/>
                <a:cs typeface="+mn-lt"/>
              </a:rPr>
              <a:t>juegos</a:t>
            </a:r>
            <a:r>
              <a:rPr lang="en-US" sz="1400" dirty="0">
                <a:latin typeface="Times New Roman"/>
                <a:ea typeface="+mn-lt"/>
                <a:cs typeface="+mn-lt"/>
              </a:rPr>
              <a:t> superior</a:t>
            </a:r>
            <a:endParaRPr lang="en-US" sz="1400">
              <a:latin typeface="Times New Roman"/>
              <a:cs typeface="Times New Roman"/>
            </a:endParaRPr>
          </a:p>
          <a:p>
            <a:r>
              <a:rPr lang="en-US" sz="1400" dirty="0">
                <a:latin typeface="Times New Roman"/>
                <a:ea typeface="+mn-lt"/>
                <a:cs typeface="+mn-lt"/>
              </a:rPr>
              <a:t> Grados 6, 7 y 8: Zona de </a:t>
            </a:r>
            <a:r>
              <a:rPr lang="en-US" sz="1400" dirty="0" err="1">
                <a:latin typeface="Times New Roman"/>
                <a:ea typeface="+mn-lt"/>
                <a:cs typeface="+mn-lt"/>
              </a:rPr>
              <a:t>juegos</a:t>
            </a:r>
            <a:r>
              <a:rPr lang="en-US" sz="1400" dirty="0">
                <a:latin typeface="Times New Roman"/>
                <a:ea typeface="+mn-lt"/>
                <a:cs typeface="+mn-lt"/>
              </a:rPr>
              <a:t> inferior</a:t>
            </a:r>
          </a:p>
          <a:p>
            <a:pPr marL="0" indent="0">
              <a:buNone/>
            </a:pPr>
            <a:r>
              <a:rPr lang="es" sz="1400" b="1" u="sng" dirty="0">
                <a:latin typeface="Times New Roman"/>
                <a:cs typeface="Times New Roman"/>
              </a:rPr>
              <a:t>Inclemencias del tiempo (lluvia, nieve, invierno)</a:t>
            </a:r>
          </a:p>
          <a:p>
            <a:pPr marL="0" indent="0">
              <a:buNone/>
            </a:pPr>
            <a:r>
              <a:rPr lang="es" sz="1400" dirty="0">
                <a:latin typeface="Times New Roman"/>
                <a:cs typeface="Times New Roman"/>
              </a:rPr>
              <a:t>Pre-K; Clases de jardín de infantes, 1º, 2º, 3º, 4º, 5º y 6º grado: Gimnasio</a:t>
            </a:r>
          </a:p>
          <a:p>
            <a:pPr marL="0" indent="0">
              <a:buNone/>
            </a:pPr>
            <a:r>
              <a:rPr lang="es" sz="1400" dirty="0">
                <a:latin typeface="Times New Roman"/>
                <a:cs typeface="Times New Roman"/>
              </a:rPr>
              <a:t>Grados: 7º y 8º: preséntese directamente a la clase a través del patio de juegos inferior.</a:t>
            </a:r>
          </a:p>
          <a:p>
            <a:pPr marL="0" indent="0">
              <a:buNone/>
            </a:pPr>
            <a:r>
              <a:rPr lang="es" sz="1400" dirty="0">
                <a:latin typeface="Times New Roman"/>
                <a:cs typeface="Times New Roman"/>
              </a:rPr>
              <a:t>Los horarios de salida del autobús están programados de 2:45 pm a 3:15 pm. El personal designado recogerá a los estudiantes del autobús de su salón de clases y los acompañará al primer piso (South Broadway) hasta el monitor del autobús y los llevará a su autobús / camioneta.
</a:t>
            </a:r>
            <a:br>
              <a:rPr lang="es" sz="1400" dirty="0">
                <a:latin typeface="Times New Roman"/>
                <a:cs typeface="Times New Roman"/>
              </a:rPr>
            </a:br>
            <a:r>
              <a:rPr lang="es" sz="1400" dirty="0">
                <a:latin typeface="Times New Roman"/>
                <a:cs typeface="Times New Roman"/>
              </a:rPr>
              <a:t>Todos los estudiantes deben ser recogidos a más tardar a las 3:15 p.m. No vaya a la oficina principal a recoger a sus hijos antes de las 3:15 p.m.</a:t>
            </a:r>
          </a:p>
          <a:p>
            <a:pPr marL="0" indent="0">
              <a:buNone/>
            </a:pPr>
            <a:r>
              <a:rPr lang="es" sz="1400" dirty="0">
                <a:latin typeface="Times New Roman"/>
                <a:cs typeface="Times New Roman"/>
              </a:rPr>
              <a:t>Se debe notificar a la oficina principal a más tardar a la 1:00 </a:t>
            </a:r>
            <a:r>
              <a:rPr lang="es" sz="1400" dirty="0" err="1">
                <a:latin typeface="Times New Roman"/>
                <a:cs typeface="Times New Roman"/>
              </a:rPr>
              <a:t>p.m</a:t>
            </a:r>
            <a:r>
              <a:rPr lang="es" sz="1400" dirty="0">
                <a:latin typeface="Times New Roman"/>
                <a:cs typeface="Times New Roman"/>
              </a:rPr>
              <a:t> si planea recoger a su hijo temprano en caso de una cita con el médico o una emergencia. La entrada principal se cerrará a las 2:45 p. M. Como medida de seguridad y se volverá a abrir a las 3:15 p. M. Para recoger tarde.</a:t>
            </a:r>
            <a:endParaRPr lang="es" dirty="0">
              <a:latin typeface="Times New Roman"/>
            </a:endParaRPr>
          </a:p>
          <a:p>
            <a:pPr marL="0" indent="0">
              <a:buNone/>
            </a:pPr>
            <a:endParaRPr lang="es" sz="1400" b="1" u="sng" dirty="0">
              <a:latin typeface="Times New Roman"/>
              <a:cs typeface="Times New Roman"/>
            </a:endParaRPr>
          </a:p>
        </p:txBody>
      </p:sp>
    </p:spTree>
    <p:extLst>
      <p:ext uri="{BB962C8B-B14F-4D97-AF65-F5344CB8AC3E}">
        <p14:creationId xmlns:p14="http://schemas.microsoft.com/office/powerpoint/2010/main" val="203927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A48E9D6-B257-4479-A789-963A3A4B6B36}"/>
              </a:ext>
            </a:extLst>
          </p:cNvPr>
          <p:cNvSpPr/>
          <p:nvPr/>
        </p:nvSpPr>
        <p:spPr>
          <a:xfrm>
            <a:off x="3929149" y="130569"/>
            <a:ext cx="6096000" cy="6555641"/>
          </a:xfrm>
          <a:prstGeom prst="rect">
            <a:avLst/>
          </a:prstGeom>
        </p:spPr>
        <p:txBody>
          <a:bodyPr>
            <a:spAutoFit/>
          </a:bodyPr>
          <a:lstStyle/>
          <a:p>
            <a:pPr fontAlgn="base"/>
            <a:r>
              <a:rPr lang="en-US" sz="4000"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Transportation</a:t>
            </a:r>
            <a:r>
              <a:rPr lang="en-US" sz="4000" dirty="0">
                <a:solidFill>
                  <a:srgbClr val="000000"/>
                </a:solidFill>
                <a:latin typeface="Calibri" panose="020F0502020204030204" pitchFamily="34" charset="0"/>
              </a:rPr>
              <a:t> </a:t>
            </a:r>
            <a:endParaRPr lang="en-US" sz="4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Parents/Caregivers are required to ensure that before boarding the YPS school bus, their children are not experiencing any COVID-19 symptoms.  Sick students should not come to school.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YPS will provide transportation services to all eligible students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Busses will be cleaned and disinfected using CDC and DOH recommended products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Face coverings must be worn while boarding, riding and disembarking YPS school busses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Social distancing protocols must be followed at bus stops, while on the bus and when arriving and departing the school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Siblings and students residing in the same household that are eligible for district transportation may sit together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Parents/Caregivers may consider walking or transporting their children to school to reduce density on busses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73996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E84CEC-4540-495D-9C8B-612407CD22C1}"/>
              </a:ext>
            </a:extLst>
          </p:cNvPr>
          <p:cNvSpPr/>
          <p:nvPr/>
        </p:nvSpPr>
        <p:spPr>
          <a:xfrm>
            <a:off x="3456214" y="458370"/>
            <a:ext cx="6096000" cy="5940088"/>
          </a:xfrm>
          <a:prstGeom prst="rect">
            <a:avLst/>
          </a:prstGeom>
        </p:spPr>
        <p:txBody>
          <a:bodyPr wrap="square">
            <a:spAutoFit/>
          </a:bodyPr>
          <a:lstStyle/>
          <a:p>
            <a:pPr fontAlgn="base"/>
            <a:r>
              <a:rPr lang="en-US" sz="2000"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Table of Contents</a:t>
            </a:r>
            <a:r>
              <a:rPr lang="en-US" sz="4000" dirty="0">
                <a:solidFill>
                  <a:srgbClr val="000000"/>
                </a:solidFill>
                <a:latin typeface="Calibri" panose="020F0502020204030204" pitchFamily="34" charset="0"/>
              </a:rPr>
              <a:t> </a:t>
            </a:r>
            <a:endParaRPr lang="en-US" sz="4000"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t>
            </a:r>
            <a:r>
              <a:rPr lang="en-US" sz="2000" b="1" dirty="0">
                <a:solidFill>
                  <a:srgbClr val="000000"/>
                </a:solidFill>
                <a:latin typeface="Calibri" panose="020F0502020204030204" pitchFamily="34" charset="0"/>
              </a:rPr>
              <a:t>. Principal’s Message</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Health and Safety</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Learning Community/Facilities</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Arrival Procedures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.Dismissal Procedures </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Transportation  </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Lunch &amp; Recess</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Programs:</a:t>
            </a:r>
            <a:r>
              <a:rPr lang="en-US" sz="2000" b="1" dirty="0">
                <a:solidFill>
                  <a:srgbClr val="000000"/>
                </a:solidFill>
                <a:latin typeface="Calibri" panose="020F0502020204030204" pitchFamily="34" charset="0"/>
              </a:rPr>
              <a:t> </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Equitable/ Standards based education</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Models of Instruction </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Special Classes:  Physical Education/Art/Music</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Professional Development</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Providing Special Education Services:</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ICT / Super Starts (Au classes) / Resource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Speech / OT / PT / </a:t>
            </a:r>
            <a:r>
              <a:rPr lang="en-US" sz="2000" dirty="0" err="1">
                <a:solidFill>
                  <a:srgbClr val="000000"/>
                </a:solidFill>
                <a:latin typeface="Calibri" panose="020F0502020204030204" pitchFamily="34" charset="0"/>
              </a:rPr>
              <a:t>APhys.Ed</a:t>
            </a:r>
            <a:r>
              <a:rPr lang="en-US" sz="2000" dirty="0">
                <a:solidFill>
                  <a:srgbClr val="000000"/>
                </a:solidFill>
                <a:latin typeface="Calibri" panose="020F0502020204030204" pitchFamily="34" charset="0"/>
              </a:rPr>
              <a:t> /  </a:t>
            </a:r>
          </a:p>
          <a:p>
            <a:pPr fontAlgn="base"/>
            <a:r>
              <a:rPr lang="en-US" sz="2000" b="1" dirty="0">
                <a:solidFill>
                  <a:srgbClr val="000000"/>
                </a:solidFill>
                <a:latin typeface="Calibri" panose="020F0502020204030204" pitchFamily="34" charset="0"/>
              </a:rPr>
              <a:t>.Technology</a:t>
            </a:r>
          </a:p>
          <a:p>
            <a:pPr fontAlgn="base"/>
            <a:r>
              <a:rPr lang="en-US" sz="2000" b="1" i="0" dirty="0">
                <a:solidFill>
                  <a:srgbClr val="000000"/>
                </a:solidFill>
                <a:effectLst/>
                <a:latin typeface="Calibri" panose="020F0502020204030204" pitchFamily="34" charset="0"/>
              </a:rPr>
              <a:t>.Attendance</a:t>
            </a:r>
            <a:endParaRPr lang="en-US" sz="2000" b="1"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492575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FA6F1-95AD-41A8-BEF4-7E6ED28843D3}"/>
              </a:ext>
            </a:extLst>
          </p:cNvPr>
          <p:cNvSpPr>
            <a:spLocks noGrp="1"/>
          </p:cNvSpPr>
          <p:nvPr>
            <p:ph type="title"/>
          </p:nvPr>
        </p:nvSpPr>
        <p:spPr/>
        <p:txBody>
          <a:bodyPr/>
          <a:lstStyle/>
          <a:p>
            <a:r>
              <a:rPr lang="en-US" dirty="0" err="1"/>
              <a:t>Transporte</a:t>
            </a:r>
            <a:endParaRPr lang="en-US" dirty="0"/>
          </a:p>
        </p:txBody>
      </p:sp>
      <p:sp>
        <p:nvSpPr>
          <p:cNvPr id="3" name="Content Placeholder 2">
            <a:extLst>
              <a:ext uri="{FF2B5EF4-FFF2-40B4-BE49-F238E27FC236}">
                <a16:creationId xmlns:a16="http://schemas.microsoft.com/office/drawing/2014/main" id="{CA789BC1-90F8-40EE-9864-DDBCB7246870}"/>
              </a:ext>
            </a:extLst>
          </p:cNvPr>
          <p:cNvSpPr>
            <a:spLocks noGrp="1"/>
          </p:cNvSpPr>
          <p:nvPr>
            <p:ph idx="1"/>
          </p:nvPr>
        </p:nvSpPr>
        <p:spPr/>
        <p:txBody>
          <a:bodyPr>
            <a:normAutofit lnSpcReduction="10000"/>
          </a:bodyPr>
          <a:lstStyle/>
          <a:p>
            <a:pPr lvl="0"/>
            <a:r>
              <a:rPr lang="es-ES" sz="2000" dirty="0">
                <a:solidFill>
                  <a:prstClr val="black"/>
                </a:solidFill>
                <a:latin typeface="Times New Roman" panose="02020603050405020304" pitchFamily="18" charset="0"/>
                <a:cs typeface="Times New Roman" panose="02020603050405020304" pitchFamily="18" charset="0"/>
              </a:rPr>
              <a:t>Se requiere que los padres / cuidadores se aseguren de que antes de abordar el autobús escolar de YPS, sus hijos no experimenten ningún síntoma de COVID-19 y completen el formulario de certificación diario. Los estudiantes enfermos no deben venir a la escuela.</a:t>
            </a:r>
          </a:p>
          <a:p>
            <a:pPr lvl="0"/>
            <a:r>
              <a:rPr lang="es-ES" sz="2000" dirty="0">
                <a:solidFill>
                  <a:prstClr val="black"/>
                </a:solidFill>
                <a:latin typeface="Times New Roman" panose="02020603050405020304" pitchFamily="18" charset="0"/>
                <a:cs typeface="Times New Roman" panose="02020603050405020304" pitchFamily="18" charset="0"/>
              </a:rPr>
              <a:t>YPS continuará brindando servicios de transporte a todos los estudiantes elegibles.</a:t>
            </a:r>
          </a:p>
          <a:p>
            <a:pPr lvl="0"/>
            <a:r>
              <a:rPr lang="es-ES" sz="2000" dirty="0">
                <a:solidFill>
                  <a:prstClr val="black"/>
                </a:solidFill>
                <a:latin typeface="Times New Roman" panose="02020603050405020304" pitchFamily="18" charset="0"/>
                <a:cs typeface="Times New Roman" panose="02020603050405020304" pitchFamily="18" charset="0"/>
              </a:rPr>
              <a:t>Los autobuses se limpiarán y desinfectarán con productos recomendados por los CDC y el DOH.</a:t>
            </a:r>
          </a:p>
          <a:p>
            <a:pPr lvl="0"/>
            <a:r>
              <a:rPr lang="es-ES" sz="2000" dirty="0">
                <a:solidFill>
                  <a:prstClr val="black"/>
                </a:solidFill>
                <a:latin typeface="Times New Roman" panose="02020603050405020304" pitchFamily="18" charset="0"/>
                <a:cs typeface="Times New Roman" panose="02020603050405020304" pitchFamily="18" charset="0"/>
              </a:rPr>
              <a:t>Se deben usar cubiertas para la cara al abordar, viajar y desembarcar de los autobuses escolares de YPS.</a:t>
            </a:r>
          </a:p>
          <a:p>
            <a:pPr lvl="0"/>
            <a:r>
              <a:rPr lang="es-ES" sz="2000" dirty="0">
                <a:solidFill>
                  <a:prstClr val="black"/>
                </a:solidFill>
                <a:latin typeface="Times New Roman" panose="02020603050405020304" pitchFamily="18" charset="0"/>
                <a:cs typeface="Times New Roman" panose="02020603050405020304" pitchFamily="18" charset="0"/>
              </a:rPr>
              <a:t>Se deben seguir los protocolos de distanciamiento social en las paradas de autobús, mientras están en el autobús y al llegar y salir de la escuela.</a:t>
            </a:r>
          </a:p>
          <a:p>
            <a:pPr lvl="0"/>
            <a:r>
              <a:rPr lang="es-ES" sz="2000" dirty="0">
                <a:solidFill>
                  <a:prstClr val="black"/>
                </a:solidFill>
                <a:latin typeface="Times New Roman" panose="02020603050405020304" pitchFamily="18" charset="0"/>
                <a:cs typeface="Times New Roman" panose="02020603050405020304" pitchFamily="18" charset="0"/>
              </a:rPr>
              <a:t>Los hermanos y estudiantes que residen en el mismo hogar que son elegibles para el transporte del distrito pueden sentarse juntos.</a:t>
            </a:r>
          </a:p>
          <a:p>
            <a:pPr lvl="0"/>
            <a:r>
              <a:rPr lang="es-ES" sz="2000" dirty="0">
                <a:solidFill>
                  <a:prstClr val="black"/>
                </a:solidFill>
                <a:latin typeface="Times New Roman" panose="02020603050405020304" pitchFamily="18" charset="0"/>
                <a:cs typeface="Times New Roman" panose="02020603050405020304" pitchFamily="18" charset="0"/>
              </a:rPr>
              <a:t>Los padres / cuidadores pueden considerar caminar o transportar a sus hijos a la escuela para reducir la densidad en los autobuses.</a:t>
            </a:r>
            <a:endParaRPr lang="en-US" sz="20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69037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8F504E-F1C9-413E-8050-B552AFE4EA02}"/>
              </a:ext>
            </a:extLst>
          </p:cNvPr>
          <p:cNvSpPr/>
          <p:nvPr/>
        </p:nvSpPr>
        <p:spPr>
          <a:xfrm>
            <a:off x="4306059" y="612844"/>
            <a:ext cx="6096000" cy="5632311"/>
          </a:xfrm>
          <a:prstGeom prst="rect">
            <a:avLst/>
          </a:prstGeom>
        </p:spPr>
        <p:txBody>
          <a:bodyPr>
            <a:spAutoFit/>
          </a:bodyPr>
          <a:lstStyle/>
          <a:p>
            <a:pPr fontAlgn="base"/>
            <a:r>
              <a:rPr lang="en-US" sz="4000"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Lunch &amp; Recess</a:t>
            </a:r>
            <a:r>
              <a:rPr lang="en-US" sz="4000" dirty="0">
                <a:solidFill>
                  <a:srgbClr val="000000"/>
                </a:solidFill>
                <a:latin typeface="Calibri" panose="020F0502020204030204" pitchFamily="34" charset="0"/>
              </a:rPr>
              <a:t> </a:t>
            </a:r>
            <a:endParaRPr lang="en-US" sz="4000" dirty="0">
              <a:solidFill>
                <a:srgbClr val="000000"/>
              </a:solidFill>
              <a:latin typeface="Segoe UI" panose="020B0502040204020203" pitchFamily="34" charset="0"/>
            </a:endParaRPr>
          </a:p>
          <a:p>
            <a:pPr fontAlgn="base"/>
            <a:endParaRPr lang="en-US" sz="2000" dirty="0">
              <a:solidFill>
                <a:srgbClr val="000000"/>
              </a:solidFill>
              <a:latin typeface="Calibri" panose="020F0502020204030204" pitchFamily="34" charset="0"/>
            </a:endParaRPr>
          </a:p>
          <a:p>
            <a:pPr fontAlgn="base"/>
            <a:r>
              <a:rPr lang="en-US" sz="2000" dirty="0">
                <a:solidFill>
                  <a:srgbClr val="000000"/>
                </a:solidFill>
                <a:latin typeface="Calibri" panose="020F0502020204030204" pitchFamily="34" charset="0"/>
              </a:rPr>
              <a:t>We ask all parents to remind your children that food and snack sharing is not allowed.  Physical distancing will be practiced during all lunch periods in cafeteria and classrooms.  Parents may provide their children with personal hand sanitizer.  Stress the importance of hand washing before children eat or touch their food/snacks.</a:t>
            </a:r>
          </a:p>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The YPS Food Services will provide daily “grab &amp; go” breakfast to all students (if desired). </a:t>
            </a:r>
          </a:p>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Disposable bag is highly recommended for students bringing their own lunch.    </a:t>
            </a:r>
          </a:p>
          <a:p>
            <a:pPr fontAlgn="base"/>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Lunch will be scheduled either in classrooms or in the cafeteria on a rotating schedule as necessary.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452685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BEFBD-15EA-4D56-ADE2-C75CBCCC8364}"/>
              </a:ext>
            </a:extLst>
          </p:cNvPr>
          <p:cNvSpPr>
            <a:spLocks noGrp="1"/>
          </p:cNvSpPr>
          <p:nvPr>
            <p:ph type="title"/>
          </p:nvPr>
        </p:nvSpPr>
        <p:spPr/>
        <p:txBody>
          <a:bodyPr/>
          <a:lstStyle/>
          <a:p>
            <a:r>
              <a:rPr lang="en-US" u="sng" dirty="0">
                <a:latin typeface="Times New Roman"/>
                <a:cs typeface="Times New Roman"/>
              </a:rPr>
              <a:t>Almuerzo y </a:t>
            </a:r>
            <a:r>
              <a:rPr lang="en-US" u="sng" dirty="0" err="1">
                <a:latin typeface="Times New Roman"/>
                <a:cs typeface="Times New Roman"/>
              </a:rPr>
              <a:t>recreo</a:t>
            </a:r>
            <a:endParaRPr lang="en-US" i="1" dirty="0">
              <a:latin typeface="Times New Roman"/>
              <a:cs typeface="Times New Roman"/>
            </a:endParaRPr>
          </a:p>
        </p:txBody>
      </p:sp>
      <p:sp>
        <p:nvSpPr>
          <p:cNvPr id="3" name="Content Placeholder 2">
            <a:extLst>
              <a:ext uri="{FF2B5EF4-FFF2-40B4-BE49-F238E27FC236}">
                <a16:creationId xmlns:a16="http://schemas.microsoft.com/office/drawing/2014/main" id="{9ABD3D70-288B-4BA2-8066-ADCEF2B57AE4}"/>
              </a:ext>
            </a:extLst>
          </p:cNvPr>
          <p:cNvSpPr>
            <a:spLocks noGrp="1"/>
          </p:cNvSpPr>
          <p:nvPr>
            <p:ph idx="1"/>
          </p:nvPr>
        </p:nvSpPr>
        <p:spPr/>
        <p:txBody>
          <a:bodyPr/>
          <a:lstStyle/>
          <a:p>
            <a:pPr lvl="0"/>
            <a:r>
              <a:rPr lang="es-ES" sz="2000" dirty="0">
                <a:solidFill>
                  <a:prstClr val="black"/>
                </a:solidFill>
                <a:latin typeface="Times New Roman" panose="02020603050405020304" pitchFamily="18" charset="0"/>
                <a:cs typeface="Times New Roman" panose="02020603050405020304" pitchFamily="18" charset="0"/>
              </a:rPr>
              <a:t>Les pedimos a todos los padres que les recuerden a sus hijos que no se permite compartir alimentos y bocadillos.</a:t>
            </a:r>
          </a:p>
          <a:p>
            <a:pPr lvl="0"/>
            <a:r>
              <a:rPr lang="es-ES" sz="2000" dirty="0">
                <a:solidFill>
                  <a:prstClr val="black"/>
                </a:solidFill>
                <a:latin typeface="Times New Roman" panose="02020603050405020304" pitchFamily="18" charset="0"/>
                <a:cs typeface="Times New Roman" panose="02020603050405020304" pitchFamily="18" charset="0"/>
              </a:rPr>
              <a:t>Se practicará el distanciamiento físico durante todos los períodos de almuerzo en la cafetería y los salones de clases.</a:t>
            </a:r>
          </a:p>
          <a:p>
            <a:pPr lvl="0"/>
            <a:r>
              <a:rPr lang="es-ES" sz="2000" dirty="0">
                <a:solidFill>
                  <a:prstClr val="black"/>
                </a:solidFill>
                <a:latin typeface="Times New Roman" panose="02020603050405020304" pitchFamily="18" charset="0"/>
                <a:cs typeface="Times New Roman" panose="02020603050405020304" pitchFamily="18" charset="0"/>
              </a:rPr>
              <a:t>Los padres pueden proporcionar a sus hijos un desinfectante de manos personal. Haga hincapié en la importancia de lavarse las manos antes de que los niños coman o toquen sus alimentos / bocadillos.</a:t>
            </a:r>
          </a:p>
          <a:p>
            <a:pPr lvl="0"/>
            <a:r>
              <a:rPr lang="es-ES" sz="2000" dirty="0">
                <a:solidFill>
                  <a:prstClr val="black"/>
                </a:solidFill>
                <a:latin typeface="Times New Roman" panose="02020603050405020304" pitchFamily="18" charset="0"/>
                <a:cs typeface="Times New Roman" panose="02020603050405020304" pitchFamily="18" charset="0"/>
              </a:rPr>
              <a:t>Los Servicios de Alimentos de YPS proporcionarán un desayuno diario para llevar a todos los estudiantes (si lo desean).</a:t>
            </a:r>
          </a:p>
          <a:p>
            <a:pPr lvl="0"/>
            <a:r>
              <a:rPr lang="es-ES" sz="2000" dirty="0">
                <a:solidFill>
                  <a:prstClr val="black"/>
                </a:solidFill>
                <a:latin typeface="Times New Roman" panose="02020603050405020304" pitchFamily="18" charset="0"/>
                <a:cs typeface="Times New Roman" panose="02020603050405020304" pitchFamily="18" charset="0"/>
              </a:rPr>
              <a:t>Las bolsas de comida desechables son muy recomendables para los estudiantes que traen su propio almuerzo.</a:t>
            </a:r>
          </a:p>
          <a:p>
            <a:pPr lvl="0"/>
            <a:r>
              <a:rPr lang="es-ES" sz="2000" dirty="0">
                <a:solidFill>
                  <a:prstClr val="black"/>
                </a:solidFill>
                <a:latin typeface="Times New Roman" panose="02020603050405020304" pitchFamily="18" charset="0"/>
                <a:cs typeface="Times New Roman" panose="02020603050405020304" pitchFamily="18" charset="0"/>
              </a:rPr>
              <a:t>El almuerzo se programará en los salones de clases o en la cafetería en un horario rotativo para asegurar que los estudiantes reciban al menos una comida caliente por semana.</a:t>
            </a:r>
            <a:endParaRPr lang="en-US" sz="20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40141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31CF05-5B36-4FE5-A832-E3BE9F6C2EE7}"/>
              </a:ext>
            </a:extLst>
          </p:cNvPr>
          <p:cNvSpPr/>
          <p:nvPr/>
        </p:nvSpPr>
        <p:spPr>
          <a:xfrm>
            <a:off x="3632433" y="1367029"/>
            <a:ext cx="6603112" cy="3570208"/>
          </a:xfrm>
          <a:prstGeom prst="rect">
            <a:avLst/>
          </a:prstGeom>
        </p:spPr>
        <p:txBody>
          <a:bodyPr wrap="square">
            <a:spAutoFit/>
          </a:bodyPr>
          <a:lstStyle/>
          <a:p>
            <a:pPr fontAlgn="base"/>
            <a:r>
              <a:rPr lang="en-US" sz="3600" b="1" dirty="0">
                <a:solidFill>
                  <a:srgbClr val="000000"/>
                </a:solidFill>
                <a:latin typeface="Calibri" panose="020F0502020204030204" pitchFamily="34" charset="0"/>
              </a:rPr>
              <a:t>	     </a:t>
            </a:r>
            <a:r>
              <a:rPr lang="en-US" sz="3200" b="1" u="sng" dirty="0">
                <a:solidFill>
                  <a:srgbClr val="000000"/>
                </a:solidFill>
                <a:latin typeface="Calibri" panose="020F0502020204030204" pitchFamily="34" charset="0"/>
              </a:rPr>
              <a:t>Instructional Programs</a:t>
            </a:r>
            <a:r>
              <a:rPr lang="en-US" sz="3200" dirty="0">
                <a:solidFill>
                  <a:srgbClr val="000000"/>
                </a:solidFill>
                <a:latin typeface="Calibri" panose="020F0502020204030204" pitchFamily="34" charset="0"/>
              </a:rPr>
              <a:t> </a:t>
            </a:r>
            <a:endParaRPr lang="en-US" sz="3200" dirty="0">
              <a:solidFill>
                <a:srgbClr val="000000"/>
              </a:solidFill>
              <a:latin typeface="Segoe UI" panose="020B0502040204020203" pitchFamily="34" charset="0"/>
            </a:endParaRPr>
          </a:p>
          <a:p>
            <a:pPr fontAlgn="base"/>
            <a:r>
              <a:rPr lang="en-US" sz="3200" b="1" dirty="0">
                <a:solidFill>
                  <a:srgbClr val="000000"/>
                </a:solidFill>
                <a:latin typeface="Calibri" panose="020F0502020204030204" pitchFamily="34" charset="0"/>
              </a:rPr>
              <a:t>	       </a:t>
            </a:r>
            <a:r>
              <a:rPr lang="en-US" sz="3200" b="1" u="sng" dirty="0">
                <a:solidFill>
                  <a:srgbClr val="000000"/>
                </a:solidFill>
                <a:latin typeface="Calibri" panose="020F0502020204030204" pitchFamily="34" charset="0"/>
              </a:rPr>
              <a:t>Equitable/ Standards </a:t>
            </a:r>
          </a:p>
          <a:p>
            <a:pPr fontAlgn="base"/>
            <a:r>
              <a:rPr lang="en-US" sz="3200" b="1" dirty="0">
                <a:solidFill>
                  <a:srgbClr val="000000"/>
                </a:solidFill>
                <a:latin typeface="Calibri" panose="020F0502020204030204" pitchFamily="34" charset="0"/>
              </a:rPr>
              <a:t>		    </a:t>
            </a:r>
            <a:r>
              <a:rPr lang="en-US" sz="3200" b="1" u="sng" dirty="0">
                <a:solidFill>
                  <a:srgbClr val="000000"/>
                </a:solidFill>
                <a:latin typeface="Calibri" panose="020F0502020204030204" pitchFamily="34" charset="0"/>
              </a:rPr>
              <a:t>Based Education</a:t>
            </a:r>
            <a:r>
              <a:rPr lang="en-US" sz="3200" dirty="0">
                <a:solidFill>
                  <a:srgbClr val="000000"/>
                </a:solidFill>
                <a:latin typeface="Calibri" panose="020F0502020204030204" pitchFamily="34" charset="0"/>
              </a:rPr>
              <a:t> </a:t>
            </a:r>
            <a:endParaRPr lang="en-US" sz="3200" dirty="0">
              <a:solidFill>
                <a:srgbClr val="000000"/>
              </a:solidFill>
              <a:latin typeface="Segoe UI" panose="020B0502040204020203" pitchFamily="34" charset="0"/>
            </a:endParaRPr>
          </a:p>
          <a:p>
            <a:pPr fontAlgn="base"/>
            <a:endParaRPr lang="en-US" dirty="0">
              <a:solidFill>
                <a:srgbClr val="000000"/>
              </a:solidFill>
              <a:latin typeface="Calibri" panose="020F0502020204030204" pitchFamily="34" charset="0"/>
            </a:endParaRPr>
          </a:p>
          <a:p>
            <a:pPr fontAlgn="base"/>
            <a:r>
              <a:rPr lang="en-US" dirty="0">
                <a:solidFill>
                  <a:srgbClr val="000000"/>
                </a:solidFill>
                <a:latin typeface="Calibri" panose="020F0502020204030204" pitchFamily="34" charset="0"/>
              </a:rPr>
              <a:t>Our Cesar E. Chavez School learning community is committed to provide our students equitable, rigorous and high quality standards-based education with active student engagement.  Our Pupil Support Team will work closely with our teachers and staff to ensure that our students’ social and emotional well-being are addressed.  </a:t>
            </a:r>
            <a:endParaRPr lang="en-US" dirty="0">
              <a:solidFill>
                <a:srgbClr val="000000"/>
              </a:solidFill>
              <a:latin typeface="Segoe UI" panose="020B0502040204020203" pitchFamily="34" charset="0"/>
            </a:endParaRPr>
          </a:p>
          <a:p>
            <a:pPr fontAlgn="base"/>
            <a:endParaRPr lang="en-US"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764280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9293-4564-425F-9BB8-579DE625E3A0}"/>
              </a:ext>
            </a:extLst>
          </p:cNvPr>
          <p:cNvSpPr>
            <a:spLocks noGrp="1"/>
          </p:cNvSpPr>
          <p:nvPr>
            <p:ph type="title"/>
          </p:nvPr>
        </p:nvSpPr>
        <p:spPr/>
        <p:txBody>
          <a:bodyPr/>
          <a:lstStyle/>
          <a:p>
            <a:r>
              <a:rPr lang="es-ES" sz="2400" dirty="0">
                <a:solidFill>
                  <a:prstClr val="black"/>
                </a:solidFill>
                <a:latin typeface="Times New Roman" panose="02020603050405020304" pitchFamily="18" charset="0"/>
                <a:cs typeface="Times New Roman" panose="02020603050405020304" pitchFamily="18" charset="0"/>
              </a:rPr>
              <a:t>Programas de instrucción y </a:t>
            </a:r>
            <a:br>
              <a:rPr lang="es-ES" sz="2400" dirty="0">
                <a:solidFill>
                  <a:prstClr val="black"/>
                </a:solidFill>
                <a:latin typeface="Times New Roman" panose="02020603050405020304" pitchFamily="18" charset="0"/>
                <a:cs typeface="Times New Roman" panose="02020603050405020304" pitchFamily="18" charset="0"/>
              </a:rPr>
            </a:br>
            <a:r>
              <a:rPr lang="es-ES" sz="2400" dirty="0">
                <a:solidFill>
                  <a:prstClr val="black"/>
                </a:solidFill>
                <a:latin typeface="Times New Roman" panose="02020603050405020304" pitchFamily="18" charset="0"/>
                <a:cs typeface="Times New Roman" panose="02020603050405020304" pitchFamily="18" charset="0"/>
              </a:rPr>
              <a:t>educación equitativa / </a:t>
            </a:r>
            <a:br>
              <a:rPr lang="es-ES" sz="2400" dirty="0">
                <a:solidFill>
                  <a:prstClr val="black"/>
                </a:solidFill>
                <a:latin typeface="Times New Roman" panose="02020603050405020304" pitchFamily="18" charset="0"/>
                <a:cs typeface="Times New Roman" panose="02020603050405020304" pitchFamily="18" charset="0"/>
              </a:rPr>
            </a:br>
            <a:r>
              <a:rPr lang="es-ES" sz="2400" dirty="0">
                <a:solidFill>
                  <a:prstClr val="black"/>
                </a:solidFill>
                <a:latin typeface="Times New Roman" panose="02020603050405020304" pitchFamily="18" charset="0"/>
                <a:cs typeface="Times New Roman" panose="02020603050405020304" pitchFamily="18" charset="0"/>
              </a:rPr>
              <a:t>basada en estándares</a:t>
            </a:r>
            <a:endParaRPr lang="en-US" dirty="0"/>
          </a:p>
        </p:txBody>
      </p:sp>
      <p:sp>
        <p:nvSpPr>
          <p:cNvPr id="3" name="Content Placeholder 2">
            <a:extLst>
              <a:ext uri="{FF2B5EF4-FFF2-40B4-BE49-F238E27FC236}">
                <a16:creationId xmlns:a16="http://schemas.microsoft.com/office/drawing/2014/main" id="{BA782DD2-FA91-4F97-BB77-08CB56BCB939}"/>
              </a:ext>
            </a:extLst>
          </p:cNvPr>
          <p:cNvSpPr>
            <a:spLocks noGrp="1"/>
          </p:cNvSpPr>
          <p:nvPr>
            <p:ph idx="1"/>
          </p:nvPr>
        </p:nvSpPr>
        <p:spPr/>
        <p:txBody>
          <a:bodyPr/>
          <a:lstStyle/>
          <a:p>
            <a:pPr lvl="0"/>
            <a:r>
              <a:rPr lang="es-ES" dirty="0">
                <a:solidFill>
                  <a:prstClr val="black"/>
                </a:solidFill>
                <a:latin typeface="Times New Roman" panose="02020603050405020304" pitchFamily="18" charset="0"/>
                <a:cs typeface="Times New Roman" panose="02020603050405020304" pitchFamily="18" charset="0"/>
              </a:rPr>
              <a:t>Programas de instrucción y educación equitativa / basada en estándares</a:t>
            </a:r>
          </a:p>
          <a:p>
            <a:pPr lvl="0"/>
            <a:r>
              <a:rPr lang="es-ES" dirty="0">
                <a:solidFill>
                  <a:prstClr val="black"/>
                </a:solidFill>
                <a:latin typeface="Times New Roman" panose="02020603050405020304" pitchFamily="18" charset="0"/>
                <a:cs typeface="Times New Roman" panose="02020603050405020304" pitchFamily="18" charset="0"/>
              </a:rPr>
              <a:t>Ya sea que estemos enseñando y aprendiendo en persona o de forma remota, nuestra comunidad de aprendizaje de la Escuela Cesar E. </a:t>
            </a:r>
            <a:r>
              <a:rPr lang="es-ES" dirty="0" err="1">
                <a:solidFill>
                  <a:prstClr val="black"/>
                </a:solidFill>
                <a:latin typeface="Times New Roman" panose="02020603050405020304" pitchFamily="18" charset="0"/>
                <a:cs typeface="Times New Roman" panose="02020603050405020304" pitchFamily="18" charset="0"/>
              </a:rPr>
              <a:t>Chavez</a:t>
            </a:r>
            <a:r>
              <a:rPr lang="es-ES" dirty="0">
                <a:solidFill>
                  <a:prstClr val="black"/>
                </a:solidFill>
                <a:latin typeface="Times New Roman" panose="02020603050405020304" pitchFamily="18" charset="0"/>
                <a:cs typeface="Times New Roman" panose="02020603050405020304" pitchFamily="18" charset="0"/>
              </a:rPr>
              <a:t> está comprometida a brindar a nuestros estudiantes una educación basada en estándares equitativa, rigurosa y de alta calidad con la participación activa de los estudiantes:</a:t>
            </a:r>
          </a:p>
          <a:p>
            <a:pPr lvl="0"/>
            <a:r>
              <a:rPr lang="es-ES" dirty="0">
                <a:solidFill>
                  <a:prstClr val="black"/>
                </a:solidFill>
                <a:latin typeface="Times New Roman" panose="02020603050405020304" pitchFamily="18" charset="0"/>
                <a:cs typeface="Times New Roman" panose="02020603050405020304" pitchFamily="18" charset="0"/>
              </a:rPr>
              <a:t>Padres para asegurarse de que su hijo tenga una computadora portátil personal.</a:t>
            </a:r>
          </a:p>
          <a:p>
            <a:pPr lvl="0"/>
            <a:r>
              <a:rPr lang="es-ES" dirty="0">
                <a:solidFill>
                  <a:prstClr val="black"/>
                </a:solidFill>
                <a:latin typeface="Times New Roman" panose="02020603050405020304" pitchFamily="18" charset="0"/>
                <a:cs typeface="Times New Roman" panose="02020603050405020304" pitchFamily="18" charset="0"/>
              </a:rPr>
              <a:t>La instrucción en los grados Pre K-K se realiza a través de </a:t>
            </a:r>
            <a:r>
              <a:rPr lang="es-ES" dirty="0" err="1">
                <a:solidFill>
                  <a:prstClr val="black"/>
                </a:solidFill>
                <a:latin typeface="Times New Roman" panose="02020603050405020304" pitchFamily="18" charset="0"/>
                <a:cs typeface="Times New Roman" panose="02020603050405020304" pitchFamily="18" charset="0"/>
              </a:rPr>
              <a:t>SeeSaw</a:t>
            </a:r>
            <a:r>
              <a:rPr lang="es-ES" dirty="0">
                <a:solidFill>
                  <a:prstClr val="black"/>
                </a:solidFill>
                <a:latin typeface="Times New Roman" panose="02020603050405020304" pitchFamily="18" charset="0"/>
                <a:cs typeface="Times New Roman" panose="02020603050405020304" pitchFamily="18" charset="0"/>
              </a:rPr>
              <a:t>. La instrucción para los grados 1-8 se facilita a través de Microsoft </a:t>
            </a:r>
            <a:r>
              <a:rPr lang="es-ES" dirty="0" err="1">
                <a:solidFill>
                  <a:prstClr val="black"/>
                </a:solidFill>
                <a:latin typeface="Times New Roman" panose="02020603050405020304" pitchFamily="18" charset="0"/>
                <a:cs typeface="Times New Roman" panose="02020603050405020304" pitchFamily="18" charset="0"/>
              </a:rPr>
              <a:t>Teams</a:t>
            </a:r>
            <a:r>
              <a:rPr lang="es-ES" dirty="0">
                <a:solidFill>
                  <a:prstClr val="black"/>
                </a:solidFill>
                <a:latin typeface="Times New Roman" panose="02020603050405020304" pitchFamily="18" charset="0"/>
                <a:cs typeface="Times New Roman" panose="02020603050405020304" pitchFamily="18" charset="0"/>
              </a:rPr>
              <a:t>.</a:t>
            </a:r>
            <a:endParaRPr lang="en-US"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68715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6B3062E-8C02-4DA4-A686-D5CBC9259041}"/>
              </a:ext>
            </a:extLst>
          </p:cNvPr>
          <p:cNvSpPr/>
          <p:nvPr/>
        </p:nvSpPr>
        <p:spPr>
          <a:xfrm>
            <a:off x="3911873" y="1691902"/>
            <a:ext cx="6096000" cy="3170099"/>
          </a:xfrm>
          <a:prstGeom prst="rect">
            <a:avLst/>
          </a:prstGeom>
        </p:spPr>
        <p:txBody>
          <a:bodyPr>
            <a:spAutoFit/>
          </a:bodyPr>
          <a:lstStyle/>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 As per NYSED guidelines, Next Generation Learning Standards and grade level curriculum will be implemented.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 All instructional experiences will be inclusive, culturally responsive and incorporate research-based practices that address students’ social-emotional needs. </a:t>
            </a:r>
          </a:p>
          <a:p>
            <a:pPr fontAlgn="base"/>
            <a:endParaRPr lang="en-US" sz="2000" dirty="0">
              <a:solidFill>
                <a:srgbClr val="000000"/>
              </a:solidFill>
              <a:latin typeface="Calibri" panose="020F0502020204030204" pitchFamily="34" charset="0"/>
            </a:endParaRPr>
          </a:p>
          <a:p>
            <a:pPr fontAlgn="base"/>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865858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127B00-EE02-4FBC-A286-AD7C46F2A1AD}"/>
              </a:ext>
            </a:extLst>
          </p:cNvPr>
          <p:cNvSpPr>
            <a:spLocks noGrp="1"/>
          </p:cNvSpPr>
          <p:nvPr>
            <p:ph idx="1"/>
          </p:nvPr>
        </p:nvSpPr>
        <p:spPr/>
        <p:txBody>
          <a:bodyPr vert="horz" lIns="91440" tIns="45720" rIns="91440" bIns="45720" rtlCol="0" anchor="t">
            <a:normAutofit/>
          </a:bodyPr>
          <a:lstStyle/>
          <a:p>
            <a:pPr marL="0" indent="0">
              <a:buNone/>
            </a:pPr>
            <a:r>
              <a:rPr lang="es-ES" dirty="0"/>
              <a:t>• De acuerdo con las pautas del NYSED, se implementarán los estándares de aprendizaje de la próxima generación y el plan de estudios de nivel de grado.</a:t>
            </a:r>
            <a:endParaRPr lang="en-US"/>
          </a:p>
          <a:p>
            <a:pPr marL="0" indent="0">
              <a:buNone/>
            </a:pPr>
            <a:r>
              <a:rPr lang="es-ES" dirty="0"/>
              <a:t>• Todas las experiencias de instrucción serán inclusivas, culturalmente receptivas e incorporarán prácticas basadas en la investigación que abordan las necesidades socioemocionales de los estudiantes.</a:t>
            </a:r>
            <a:endParaRPr lang="en-US" dirty="0"/>
          </a:p>
        </p:txBody>
      </p:sp>
    </p:spTree>
    <p:extLst>
      <p:ext uri="{BB962C8B-B14F-4D97-AF65-F5344CB8AC3E}">
        <p14:creationId xmlns:p14="http://schemas.microsoft.com/office/powerpoint/2010/main" val="2844543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438DA34-B8C6-45A4-BC5F-BEE1111F0600}"/>
              </a:ext>
            </a:extLst>
          </p:cNvPr>
          <p:cNvSpPr/>
          <p:nvPr/>
        </p:nvSpPr>
        <p:spPr>
          <a:xfrm>
            <a:off x="3330633" y="1095119"/>
            <a:ext cx="6096000" cy="5078313"/>
          </a:xfrm>
          <a:prstGeom prst="rect">
            <a:avLst/>
          </a:prstGeom>
        </p:spPr>
        <p:txBody>
          <a:bodyPr>
            <a:spAutoFit/>
          </a:bodyPr>
          <a:lstStyle/>
          <a:p>
            <a:pPr algn="ctr" fontAlgn="base"/>
            <a:r>
              <a:rPr lang="en-US" sz="4000" b="1" dirty="0">
                <a:solidFill>
                  <a:srgbClr val="000000"/>
                </a:solidFill>
                <a:latin typeface="Calibri" panose="020F0502020204030204" pitchFamily="34" charset="0"/>
              </a:rPr>
              <a:t>	</a:t>
            </a:r>
            <a:r>
              <a:rPr lang="en-US" sz="4400" b="1" u="sng" dirty="0">
                <a:solidFill>
                  <a:srgbClr val="000000"/>
                </a:solidFill>
                <a:latin typeface="Calibri" panose="020F0502020204030204" pitchFamily="34" charset="0"/>
              </a:rPr>
              <a:t>Special Classes: Physical </a:t>
            </a:r>
            <a:r>
              <a:rPr lang="en-US" sz="4400" b="1" dirty="0">
                <a:solidFill>
                  <a:srgbClr val="000000"/>
                </a:solidFill>
                <a:latin typeface="Calibri" panose="020F0502020204030204" pitchFamily="34" charset="0"/>
              </a:rPr>
              <a:t>	</a:t>
            </a:r>
            <a:r>
              <a:rPr lang="en-US" sz="4400" b="1" u="sng" dirty="0">
                <a:solidFill>
                  <a:srgbClr val="000000"/>
                </a:solidFill>
                <a:latin typeface="Calibri" panose="020F0502020204030204" pitchFamily="34" charset="0"/>
              </a:rPr>
              <a:t>Education/      Music/ Art</a:t>
            </a:r>
            <a:r>
              <a:rPr lang="en-US" sz="4400" dirty="0">
                <a:solidFill>
                  <a:srgbClr val="000000"/>
                </a:solidFill>
                <a:latin typeface="Calibri" panose="020F0502020204030204" pitchFamily="34" charset="0"/>
              </a:rPr>
              <a:t> </a:t>
            </a:r>
            <a:endParaRPr lang="en-US" sz="4400" dirty="0">
              <a:solidFill>
                <a:srgbClr val="000000"/>
              </a:solidFill>
              <a:latin typeface="Segoe UI" panose="020B0502040204020203" pitchFamily="34" charset="0"/>
            </a:endParaRPr>
          </a:p>
          <a:p>
            <a:pPr fontAlgn="base"/>
            <a:r>
              <a:rPr lang="en-US" sz="2400" dirty="0">
                <a:solidFill>
                  <a:srgbClr val="000000"/>
                </a:solidFill>
                <a:latin typeface="Calibri" panose="020F0502020204030204" pitchFamily="34" charset="0"/>
              </a:rPr>
              <a:t>• Physical education classes will be held in the gym, adhering to the social distancing guidelines.  </a:t>
            </a:r>
            <a:endParaRPr lang="en-US" sz="2400" dirty="0">
              <a:solidFill>
                <a:srgbClr val="000000"/>
              </a:solidFill>
              <a:latin typeface="Segoe UI" panose="020B0502040204020203" pitchFamily="34" charset="0"/>
            </a:endParaRPr>
          </a:p>
          <a:p>
            <a:pPr fontAlgn="base"/>
            <a:r>
              <a:rPr lang="en-US" sz="2400" b="1" dirty="0">
                <a:solidFill>
                  <a:srgbClr val="000000"/>
                </a:solidFill>
                <a:latin typeface="Calibri" panose="020F0502020204030204" pitchFamily="34" charset="0"/>
              </a:rPr>
              <a:t>.</a:t>
            </a:r>
            <a:r>
              <a:rPr lang="en-US" sz="2400" dirty="0">
                <a:solidFill>
                  <a:srgbClr val="000000"/>
                </a:solidFill>
                <a:latin typeface="Calibri" panose="020F0502020204030204" pitchFamily="34" charset="0"/>
              </a:rPr>
              <a:t>During Art class, students will not be sharing art materials and resources.   </a:t>
            </a:r>
            <a:endParaRPr lang="en-US" sz="2400" dirty="0">
              <a:solidFill>
                <a:srgbClr val="000000"/>
              </a:solidFill>
              <a:latin typeface="Segoe UI" panose="020B0502040204020203" pitchFamily="34" charset="0"/>
            </a:endParaRPr>
          </a:p>
          <a:p>
            <a:pPr fontAlgn="base"/>
            <a:r>
              <a:rPr lang="en-US" sz="2400" b="1" dirty="0">
                <a:solidFill>
                  <a:srgbClr val="000000"/>
                </a:solidFill>
                <a:latin typeface="Calibri" panose="020F0502020204030204" pitchFamily="34" charset="0"/>
              </a:rPr>
              <a:t>.</a:t>
            </a:r>
            <a:r>
              <a:rPr lang="en-US" sz="2400" dirty="0">
                <a:solidFill>
                  <a:srgbClr val="000000"/>
                </a:solidFill>
                <a:latin typeface="Calibri" panose="020F0502020204030204" pitchFamily="34" charset="0"/>
              </a:rPr>
              <a:t>Music classes will be implemented in the auditorium, following social distancing guidelines.</a:t>
            </a:r>
            <a:r>
              <a:rPr lang="en-US" dirty="0">
                <a:solidFill>
                  <a:srgbClr val="000000"/>
                </a:solidFill>
                <a:latin typeface="Calibri" panose="020F0502020204030204" pitchFamily="34" charset="0"/>
              </a:rPr>
              <a:t>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711722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D98DB-A65F-4145-8418-66E7C34FE5E5}"/>
              </a:ext>
            </a:extLst>
          </p:cNvPr>
          <p:cNvSpPr>
            <a:spLocks noGrp="1"/>
          </p:cNvSpPr>
          <p:nvPr>
            <p:ph type="title"/>
          </p:nvPr>
        </p:nvSpPr>
        <p:spPr/>
        <p:txBody>
          <a:bodyPr/>
          <a:lstStyle/>
          <a:p>
            <a:r>
              <a:rPr lang="en-US" dirty="0" err="1">
                <a:ea typeface="+mj-lt"/>
                <a:cs typeface="+mj-lt"/>
              </a:rPr>
              <a:t>Clases</a:t>
            </a:r>
            <a:r>
              <a:rPr lang="en-US" dirty="0">
                <a:ea typeface="+mj-lt"/>
                <a:cs typeface="+mj-lt"/>
              </a:rPr>
              <a:t> </a:t>
            </a:r>
            <a:r>
              <a:rPr lang="en-US" dirty="0" err="1">
                <a:ea typeface="+mj-lt"/>
                <a:cs typeface="+mj-lt"/>
              </a:rPr>
              <a:t>especiales</a:t>
            </a:r>
            <a:r>
              <a:rPr lang="en-US" dirty="0">
                <a:ea typeface="+mj-lt"/>
                <a:cs typeface="+mj-lt"/>
              </a:rPr>
              <a:t>: </a:t>
            </a:r>
            <a:r>
              <a:rPr lang="en-US" dirty="0" err="1">
                <a:ea typeface="+mj-lt"/>
                <a:cs typeface="+mj-lt"/>
              </a:rPr>
              <a:t>Educación</a:t>
            </a:r>
            <a:r>
              <a:rPr lang="en-US" dirty="0">
                <a:ea typeface="+mj-lt"/>
                <a:cs typeface="+mj-lt"/>
              </a:rPr>
              <a:t> </a:t>
            </a:r>
            <a:r>
              <a:rPr lang="en-US" dirty="0" err="1">
                <a:ea typeface="+mj-lt"/>
                <a:cs typeface="+mj-lt"/>
              </a:rPr>
              <a:t>física</a:t>
            </a:r>
            <a:r>
              <a:rPr lang="en-US" dirty="0">
                <a:ea typeface="+mj-lt"/>
                <a:cs typeface="+mj-lt"/>
              </a:rPr>
              <a:t> / Música / Arte</a:t>
            </a:r>
            <a:endParaRPr lang="en-US" dirty="0"/>
          </a:p>
        </p:txBody>
      </p:sp>
      <p:sp>
        <p:nvSpPr>
          <p:cNvPr id="3" name="Content Placeholder 2">
            <a:extLst>
              <a:ext uri="{FF2B5EF4-FFF2-40B4-BE49-F238E27FC236}">
                <a16:creationId xmlns:a16="http://schemas.microsoft.com/office/drawing/2014/main" id="{12469CC6-B2B8-424A-B4B3-598C87984249}"/>
              </a:ext>
            </a:extLst>
          </p:cNvPr>
          <p:cNvSpPr>
            <a:spLocks noGrp="1"/>
          </p:cNvSpPr>
          <p:nvPr>
            <p:ph idx="1"/>
          </p:nvPr>
        </p:nvSpPr>
        <p:spPr/>
        <p:txBody>
          <a:bodyPr vert="horz" lIns="91440" tIns="45720" rIns="91440" bIns="45720" rtlCol="0" anchor="t">
            <a:normAutofit/>
          </a:bodyPr>
          <a:lstStyle/>
          <a:p>
            <a:endParaRPr lang="en-US" dirty="0"/>
          </a:p>
          <a:p>
            <a:endParaRPr lang="en-US"/>
          </a:p>
          <a:p>
            <a:pPr marL="0" indent="0">
              <a:buNone/>
            </a:pPr>
            <a:r>
              <a:rPr lang="en-US" dirty="0">
                <a:ea typeface="+mn-lt"/>
                <a:cs typeface="+mn-lt"/>
              </a:rPr>
              <a:t>• Las </a:t>
            </a:r>
            <a:r>
              <a:rPr lang="en-US" dirty="0" err="1">
                <a:ea typeface="+mn-lt"/>
                <a:cs typeface="+mn-lt"/>
              </a:rPr>
              <a:t>clases</a:t>
            </a:r>
            <a:r>
              <a:rPr lang="en-US" dirty="0">
                <a:ea typeface="+mn-lt"/>
                <a:cs typeface="+mn-lt"/>
              </a:rPr>
              <a:t> de </a:t>
            </a:r>
            <a:r>
              <a:rPr lang="en-US" dirty="0" err="1">
                <a:ea typeface="+mn-lt"/>
                <a:cs typeface="+mn-lt"/>
              </a:rPr>
              <a:t>educación</a:t>
            </a:r>
            <a:r>
              <a:rPr lang="en-US" dirty="0">
                <a:ea typeface="+mn-lt"/>
                <a:cs typeface="+mn-lt"/>
              </a:rPr>
              <a:t> </a:t>
            </a:r>
            <a:r>
              <a:rPr lang="en-US" dirty="0" err="1">
                <a:ea typeface="+mn-lt"/>
                <a:cs typeface="+mn-lt"/>
              </a:rPr>
              <a:t>física</a:t>
            </a:r>
            <a:r>
              <a:rPr lang="en-US" dirty="0">
                <a:ea typeface="+mn-lt"/>
                <a:cs typeface="+mn-lt"/>
              </a:rPr>
              <a:t> se </a:t>
            </a:r>
            <a:r>
              <a:rPr lang="en-US" dirty="0" err="1">
                <a:ea typeface="+mn-lt"/>
                <a:cs typeface="+mn-lt"/>
              </a:rPr>
              <a:t>llevarán</a:t>
            </a:r>
            <a:r>
              <a:rPr lang="en-US" dirty="0">
                <a:ea typeface="+mn-lt"/>
                <a:cs typeface="+mn-lt"/>
              </a:rPr>
              <a:t> a </a:t>
            </a:r>
            <a:r>
              <a:rPr lang="en-US" dirty="0" err="1">
                <a:ea typeface="+mn-lt"/>
                <a:cs typeface="+mn-lt"/>
              </a:rPr>
              <a:t>cabo</a:t>
            </a:r>
            <a:r>
              <a:rPr lang="en-US" dirty="0">
                <a:ea typeface="+mn-lt"/>
                <a:cs typeface="+mn-lt"/>
              </a:rPr>
              <a:t> </a:t>
            </a:r>
            <a:r>
              <a:rPr lang="en-US" dirty="0" err="1">
                <a:ea typeface="+mn-lt"/>
                <a:cs typeface="+mn-lt"/>
              </a:rPr>
              <a:t>en</a:t>
            </a:r>
            <a:r>
              <a:rPr lang="en-US" dirty="0">
                <a:ea typeface="+mn-lt"/>
                <a:cs typeface="+mn-lt"/>
              </a:rPr>
              <a:t> </a:t>
            </a:r>
            <a:r>
              <a:rPr lang="en-US" dirty="0" err="1">
                <a:ea typeface="+mn-lt"/>
                <a:cs typeface="+mn-lt"/>
              </a:rPr>
              <a:t>el</a:t>
            </a:r>
            <a:r>
              <a:rPr lang="en-US" dirty="0">
                <a:ea typeface="+mn-lt"/>
                <a:cs typeface="+mn-lt"/>
              </a:rPr>
              <a:t> </a:t>
            </a:r>
            <a:r>
              <a:rPr lang="en-US" dirty="0" err="1">
                <a:ea typeface="+mn-lt"/>
                <a:cs typeface="+mn-lt"/>
              </a:rPr>
              <a:t>gimnasio</a:t>
            </a:r>
            <a:r>
              <a:rPr lang="en-US" dirty="0">
                <a:ea typeface="+mn-lt"/>
                <a:cs typeface="+mn-lt"/>
              </a:rPr>
              <a:t>, </a:t>
            </a:r>
            <a:r>
              <a:rPr lang="en-US" dirty="0" err="1">
                <a:ea typeface="+mn-lt"/>
                <a:cs typeface="+mn-lt"/>
              </a:rPr>
              <a:t>siguiendo</a:t>
            </a:r>
            <a:r>
              <a:rPr lang="en-US" dirty="0">
                <a:ea typeface="+mn-lt"/>
                <a:cs typeface="+mn-lt"/>
              </a:rPr>
              <a:t> las </a:t>
            </a:r>
            <a:r>
              <a:rPr lang="en-US" dirty="0" err="1">
                <a:ea typeface="+mn-lt"/>
                <a:cs typeface="+mn-lt"/>
              </a:rPr>
              <a:t>pautas</a:t>
            </a:r>
            <a:r>
              <a:rPr lang="en-US" dirty="0">
                <a:ea typeface="+mn-lt"/>
                <a:cs typeface="+mn-lt"/>
              </a:rPr>
              <a:t> de </a:t>
            </a:r>
            <a:r>
              <a:rPr lang="en-US" dirty="0" err="1">
                <a:ea typeface="+mn-lt"/>
                <a:cs typeface="+mn-lt"/>
              </a:rPr>
              <a:t>distanciamiento</a:t>
            </a:r>
            <a:r>
              <a:rPr lang="en-US" dirty="0">
                <a:ea typeface="+mn-lt"/>
                <a:cs typeface="+mn-lt"/>
              </a:rPr>
              <a:t> social.</a:t>
            </a:r>
            <a:endParaRPr lang="en-US" dirty="0"/>
          </a:p>
          <a:p>
            <a:endParaRPr lang="en-US"/>
          </a:p>
          <a:p>
            <a:r>
              <a:rPr lang="en-US" dirty="0">
                <a:ea typeface="+mn-lt"/>
                <a:cs typeface="+mn-lt"/>
              </a:rPr>
              <a:t>Durante la </a:t>
            </a:r>
            <a:r>
              <a:rPr lang="en-US" dirty="0" err="1">
                <a:ea typeface="+mn-lt"/>
                <a:cs typeface="+mn-lt"/>
              </a:rPr>
              <a:t>clase</a:t>
            </a:r>
            <a:r>
              <a:rPr lang="en-US" dirty="0">
                <a:ea typeface="+mn-lt"/>
                <a:cs typeface="+mn-lt"/>
              </a:rPr>
              <a:t> de </a:t>
            </a:r>
            <a:r>
              <a:rPr lang="en-US" dirty="0" err="1">
                <a:ea typeface="+mn-lt"/>
                <a:cs typeface="+mn-lt"/>
              </a:rPr>
              <a:t>arte</a:t>
            </a:r>
            <a:r>
              <a:rPr lang="en-US" dirty="0">
                <a:ea typeface="+mn-lt"/>
                <a:cs typeface="+mn-lt"/>
              </a:rPr>
              <a:t>, los </a:t>
            </a:r>
            <a:r>
              <a:rPr lang="en-US" dirty="0" err="1">
                <a:ea typeface="+mn-lt"/>
                <a:cs typeface="+mn-lt"/>
              </a:rPr>
              <a:t>estudiantes</a:t>
            </a:r>
            <a:r>
              <a:rPr lang="en-US" dirty="0">
                <a:ea typeface="+mn-lt"/>
                <a:cs typeface="+mn-lt"/>
              </a:rPr>
              <a:t> no </a:t>
            </a:r>
            <a:r>
              <a:rPr lang="en-US" dirty="0" err="1">
                <a:ea typeface="+mn-lt"/>
                <a:cs typeface="+mn-lt"/>
              </a:rPr>
              <a:t>compartirán</a:t>
            </a:r>
            <a:r>
              <a:rPr lang="en-US" dirty="0">
                <a:ea typeface="+mn-lt"/>
                <a:cs typeface="+mn-lt"/>
              </a:rPr>
              <a:t> </a:t>
            </a:r>
            <a:r>
              <a:rPr lang="en-US" dirty="0" err="1">
                <a:ea typeface="+mn-lt"/>
                <a:cs typeface="+mn-lt"/>
              </a:rPr>
              <a:t>materiales</a:t>
            </a:r>
            <a:r>
              <a:rPr lang="en-US" dirty="0">
                <a:ea typeface="+mn-lt"/>
                <a:cs typeface="+mn-lt"/>
              </a:rPr>
              <a:t> y </a:t>
            </a:r>
            <a:r>
              <a:rPr lang="en-US" dirty="0" err="1">
                <a:ea typeface="+mn-lt"/>
                <a:cs typeface="+mn-lt"/>
              </a:rPr>
              <a:t>recursos</a:t>
            </a:r>
            <a:r>
              <a:rPr lang="en-US" dirty="0">
                <a:ea typeface="+mn-lt"/>
                <a:cs typeface="+mn-lt"/>
              </a:rPr>
              <a:t> de </a:t>
            </a:r>
            <a:r>
              <a:rPr lang="en-US" dirty="0" err="1">
                <a:ea typeface="+mn-lt"/>
                <a:cs typeface="+mn-lt"/>
              </a:rPr>
              <a:t>arte</a:t>
            </a:r>
            <a:r>
              <a:rPr lang="en-US" dirty="0">
                <a:ea typeface="+mn-lt"/>
                <a:cs typeface="+mn-lt"/>
              </a:rPr>
              <a:t>.</a:t>
            </a:r>
            <a:endParaRPr lang="en-US" dirty="0"/>
          </a:p>
          <a:p>
            <a:endParaRPr lang="en-US"/>
          </a:p>
          <a:p>
            <a:r>
              <a:rPr lang="en-US" dirty="0">
                <a:ea typeface="+mn-lt"/>
                <a:cs typeface="+mn-lt"/>
              </a:rPr>
              <a:t>Las </a:t>
            </a:r>
            <a:r>
              <a:rPr lang="en-US" dirty="0" err="1">
                <a:ea typeface="+mn-lt"/>
                <a:cs typeface="+mn-lt"/>
              </a:rPr>
              <a:t>clases</a:t>
            </a:r>
            <a:r>
              <a:rPr lang="en-US" dirty="0">
                <a:ea typeface="+mn-lt"/>
                <a:cs typeface="+mn-lt"/>
              </a:rPr>
              <a:t> de </a:t>
            </a:r>
            <a:r>
              <a:rPr lang="en-US" dirty="0" err="1">
                <a:ea typeface="+mn-lt"/>
                <a:cs typeface="+mn-lt"/>
              </a:rPr>
              <a:t>música</a:t>
            </a:r>
            <a:r>
              <a:rPr lang="en-US" dirty="0">
                <a:ea typeface="+mn-lt"/>
                <a:cs typeface="+mn-lt"/>
              </a:rPr>
              <a:t> se </a:t>
            </a:r>
            <a:r>
              <a:rPr lang="en-US" dirty="0" err="1">
                <a:ea typeface="+mn-lt"/>
                <a:cs typeface="+mn-lt"/>
              </a:rPr>
              <a:t>implementarán</a:t>
            </a:r>
            <a:r>
              <a:rPr lang="en-US" dirty="0">
                <a:ea typeface="+mn-lt"/>
                <a:cs typeface="+mn-lt"/>
              </a:rPr>
              <a:t> </a:t>
            </a:r>
            <a:r>
              <a:rPr lang="en-US" dirty="0" err="1">
                <a:ea typeface="+mn-lt"/>
                <a:cs typeface="+mn-lt"/>
              </a:rPr>
              <a:t>en</a:t>
            </a:r>
            <a:r>
              <a:rPr lang="en-US" dirty="0">
                <a:ea typeface="+mn-lt"/>
                <a:cs typeface="+mn-lt"/>
              </a:rPr>
              <a:t> </a:t>
            </a:r>
            <a:r>
              <a:rPr lang="en-US" dirty="0" err="1">
                <a:ea typeface="+mn-lt"/>
                <a:cs typeface="+mn-lt"/>
              </a:rPr>
              <a:t>el</a:t>
            </a:r>
            <a:r>
              <a:rPr lang="en-US" dirty="0">
                <a:ea typeface="+mn-lt"/>
                <a:cs typeface="+mn-lt"/>
              </a:rPr>
              <a:t> </a:t>
            </a:r>
            <a:r>
              <a:rPr lang="en-US" dirty="0" err="1">
                <a:ea typeface="+mn-lt"/>
                <a:cs typeface="+mn-lt"/>
              </a:rPr>
              <a:t>auditorio</a:t>
            </a:r>
            <a:r>
              <a:rPr lang="en-US" dirty="0">
                <a:ea typeface="+mn-lt"/>
                <a:cs typeface="+mn-lt"/>
              </a:rPr>
              <a:t>, </a:t>
            </a:r>
            <a:r>
              <a:rPr lang="en-US" dirty="0" err="1">
                <a:ea typeface="+mn-lt"/>
                <a:cs typeface="+mn-lt"/>
              </a:rPr>
              <a:t>siguiendo</a:t>
            </a:r>
            <a:r>
              <a:rPr lang="en-US" dirty="0">
                <a:ea typeface="+mn-lt"/>
                <a:cs typeface="+mn-lt"/>
              </a:rPr>
              <a:t> </a:t>
            </a:r>
            <a:r>
              <a:rPr lang="en-US" dirty="0" err="1">
                <a:ea typeface="+mn-lt"/>
                <a:cs typeface="+mn-lt"/>
              </a:rPr>
              <a:t>pautas</a:t>
            </a:r>
            <a:r>
              <a:rPr lang="en-US" dirty="0">
                <a:ea typeface="+mn-lt"/>
                <a:cs typeface="+mn-lt"/>
              </a:rPr>
              <a:t> de </a:t>
            </a:r>
            <a:r>
              <a:rPr lang="en-US" dirty="0" err="1">
                <a:ea typeface="+mn-lt"/>
                <a:cs typeface="+mn-lt"/>
              </a:rPr>
              <a:t>distanciamiento</a:t>
            </a:r>
            <a:r>
              <a:rPr lang="en-US" dirty="0">
                <a:ea typeface="+mn-lt"/>
                <a:cs typeface="+mn-lt"/>
              </a:rPr>
              <a:t> social.</a:t>
            </a:r>
            <a:endParaRPr lang="en-US" dirty="0"/>
          </a:p>
        </p:txBody>
      </p:sp>
    </p:spTree>
    <p:extLst>
      <p:ext uri="{BB962C8B-B14F-4D97-AF65-F5344CB8AC3E}">
        <p14:creationId xmlns:p14="http://schemas.microsoft.com/office/powerpoint/2010/main" val="10613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69319E-F4C8-4C46-9E7E-98D1E2A256B8}"/>
              </a:ext>
            </a:extLst>
          </p:cNvPr>
          <p:cNvSpPr/>
          <p:nvPr/>
        </p:nvSpPr>
        <p:spPr>
          <a:xfrm>
            <a:off x="3474009" y="1081652"/>
            <a:ext cx="6096000" cy="4401205"/>
          </a:xfrm>
          <a:prstGeom prst="rect">
            <a:avLst/>
          </a:prstGeom>
        </p:spPr>
        <p:txBody>
          <a:bodyPr>
            <a:spAutoFit/>
          </a:bodyPr>
          <a:lstStyle/>
          <a:p>
            <a:pPr fontAlgn="base"/>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Addressing Students’ Social Emotional Needs and Providing Mandated Services:</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a:t>
            </a:r>
            <a:r>
              <a:rPr lang="en-US" sz="2000" dirty="0">
                <a:solidFill>
                  <a:srgbClr val="000000"/>
                </a:solidFill>
                <a:latin typeface="Calibri" panose="020F0502020204030204" pitchFamily="34" charset="0"/>
              </a:rPr>
              <a:t>Our Pupil Support Team will work closely with our learning communities to implement research-based practices that address students’ social and emotional needs/growth.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Students will receive all mandated support services as per their IEP goals/indicators including: Resource; Speech/ OT/ PT/ </a:t>
            </a:r>
            <a:r>
              <a:rPr lang="en-US" sz="2000" dirty="0" err="1">
                <a:solidFill>
                  <a:srgbClr val="000000"/>
                </a:solidFill>
                <a:latin typeface="Calibri" panose="020F0502020204030204" pitchFamily="34" charset="0"/>
              </a:rPr>
              <a:t>Physical.Ed</a:t>
            </a:r>
            <a:r>
              <a:rPr lang="en-US" sz="2000" dirty="0">
                <a:solidFill>
                  <a:srgbClr val="000000"/>
                </a:solidFill>
                <a:latin typeface="Calibri" panose="020F0502020204030204" pitchFamily="34" charset="0"/>
              </a:rPr>
              <a:t>/ Music Therapy </a:t>
            </a:r>
            <a:endParaRPr lang="en-US" sz="2000"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a:t>
            </a:r>
            <a:r>
              <a:rPr lang="en-US" sz="2000" dirty="0">
                <a:solidFill>
                  <a:srgbClr val="000000"/>
                </a:solidFill>
                <a:latin typeface="Calibri" panose="020F0502020204030204" pitchFamily="34" charset="0"/>
              </a:rPr>
              <a:t>Our Special Education; ENL and Title 1 teachers will continue to work closely with classroom teachers to provide mandated services to their assigned students.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671096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AA2CD3-C40B-445D-AA7E-7A3D7BB4667A}"/>
              </a:ext>
            </a:extLst>
          </p:cNvPr>
          <p:cNvSpPr>
            <a:spLocks noGrp="1"/>
          </p:cNvSpPr>
          <p:nvPr>
            <p:ph idx="1"/>
          </p:nvPr>
        </p:nvSpPr>
        <p:spPr>
          <a:xfrm>
            <a:off x="685800" y="1014154"/>
            <a:ext cx="10820400" cy="5204532"/>
          </a:xfrm>
        </p:spPr>
        <p:txBody>
          <a:bodyPr>
            <a:normAutofit fontScale="92500" lnSpcReduction="10000"/>
          </a:bodyPr>
          <a:lstStyle/>
          <a:p>
            <a:pPr marL="0" lvl="0" indent="0" algn="ctr">
              <a:lnSpc>
                <a:spcPct val="120000"/>
              </a:lnSpc>
              <a:spcBef>
                <a:spcPts val="0"/>
              </a:spcBef>
              <a:buNone/>
            </a:pPr>
            <a:r>
              <a:rPr lang="es-ES" sz="2800" b="1" dirty="0">
                <a:solidFill>
                  <a:prstClr val="black"/>
                </a:solidFill>
                <a:latin typeface="Times New Roman" panose="02020603050405020304" pitchFamily="18" charset="0"/>
                <a:cs typeface="Times New Roman" panose="02020603050405020304" pitchFamily="18" charset="0"/>
              </a:rPr>
              <a:t>Tabla de Contenido</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Mensaje del director</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Salud y seguridad</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Instalaciones / comunidad de aprendizaje</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Procedimientos de llegada</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Procedimientos de despido </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Transporte</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Almuerzo y recreo</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Programas:</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Educación equitativa / basada en estándares</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Modelos de instrucción</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Clases especiales: Educación física / Arte / Música</a:t>
            </a:r>
          </a:p>
          <a:p>
            <a:pPr lvl="0" algn="ctr">
              <a:lnSpc>
                <a:spcPct val="120000"/>
              </a:lnSpc>
              <a:spcBef>
                <a:spcPts val="0"/>
              </a:spcBef>
            </a:pPr>
            <a:endParaRPr lang="es-ES" sz="1700" dirty="0">
              <a:solidFill>
                <a:prstClr val="black"/>
              </a:solidFill>
              <a:latin typeface="Times New Roman" panose="02020603050405020304" pitchFamily="18" charset="0"/>
              <a:cs typeface="Times New Roman" panose="02020603050405020304" pitchFamily="18" charset="0"/>
            </a:endParaRP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Proporcionar servicios de educación especial:</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ICT / Super </a:t>
            </a:r>
            <a:r>
              <a:rPr lang="es-ES" sz="1700" dirty="0" err="1">
                <a:solidFill>
                  <a:prstClr val="black"/>
                </a:solidFill>
                <a:latin typeface="Times New Roman" panose="02020603050405020304" pitchFamily="18" charset="0"/>
                <a:cs typeface="Times New Roman" panose="02020603050405020304" pitchFamily="18" charset="0"/>
              </a:rPr>
              <a:t>Stars</a:t>
            </a:r>
            <a:r>
              <a:rPr lang="es-ES" sz="1700" dirty="0">
                <a:solidFill>
                  <a:prstClr val="black"/>
                </a:solidFill>
                <a:latin typeface="Times New Roman" panose="02020603050405020304" pitchFamily="18" charset="0"/>
                <a:cs typeface="Times New Roman" panose="02020603050405020304" pitchFamily="18" charset="0"/>
              </a:rPr>
              <a:t> (clases de AU) / Recurso</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Habla / OT / PT / Educación física</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Tecnología</a:t>
            </a:r>
          </a:p>
          <a:p>
            <a:pPr lvl="0" algn="ctr">
              <a:lnSpc>
                <a:spcPct val="120000"/>
              </a:lnSpc>
              <a:spcBef>
                <a:spcPts val="0"/>
              </a:spcBef>
            </a:pPr>
            <a:r>
              <a:rPr lang="es-ES" sz="1700" dirty="0">
                <a:solidFill>
                  <a:prstClr val="black"/>
                </a:solidFill>
                <a:latin typeface="Times New Roman" panose="02020603050405020304" pitchFamily="18" charset="0"/>
                <a:cs typeface="Times New Roman" panose="02020603050405020304" pitchFamily="18" charset="0"/>
              </a:rPr>
              <a:t>Asistencia</a:t>
            </a:r>
            <a:endParaRPr lang="en-US" sz="17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70277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6A41BA-456C-4EDB-A5CA-B8C9B1513EDA}"/>
              </a:ext>
            </a:extLst>
          </p:cNvPr>
          <p:cNvSpPr/>
          <p:nvPr/>
        </p:nvSpPr>
        <p:spPr>
          <a:xfrm>
            <a:off x="4360569" y="1115539"/>
            <a:ext cx="6096000" cy="4462760"/>
          </a:xfrm>
          <a:prstGeom prst="rect">
            <a:avLst/>
          </a:prstGeom>
        </p:spPr>
        <p:txBody>
          <a:bodyPr>
            <a:spAutoFit/>
          </a:bodyPr>
          <a:lstStyle/>
          <a:p>
            <a:pPr fontAlgn="base"/>
            <a:r>
              <a:rPr lang="en-US" sz="3200" b="1" dirty="0">
                <a:solidFill>
                  <a:srgbClr val="000000"/>
                </a:solidFill>
                <a:latin typeface="Calibri" panose="020F0502020204030204" pitchFamily="34" charset="0"/>
              </a:rPr>
              <a:t>	</a:t>
            </a:r>
            <a:r>
              <a:rPr lang="en-US" sz="3200" b="1" u="sng" dirty="0">
                <a:solidFill>
                  <a:srgbClr val="000000"/>
                </a:solidFill>
                <a:latin typeface="Calibri" panose="020F0502020204030204" pitchFamily="34" charset="0"/>
              </a:rPr>
              <a:t>Technology and Connectivity</a:t>
            </a:r>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Access to Internet services is crucial to ensure the success of your child.  Parents are encouraged to secure a laptop for their child.  Technology will be infused in all aspects of teaching and learning at Cesar E. Chavez School.  </a:t>
            </a:r>
            <a:endParaRPr lang="en-US" dirty="0">
              <a:solidFill>
                <a:srgbClr val="000000"/>
              </a:solidFill>
              <a:latin typeface="Segoe UI" panose="020B0502040204020203" pitchFamily="34" charset="0"/>
            </a:endParaRPr>
          </a:p>
          <a:p>
            <a:pPr fontAlgn="base"/>
            <a:r>
              <a:rPr lang="en-US" b="1" dirty="0">
                <a:solidFill>
                  <a:srgbClr val="000000"/>
                </a:solidFill>
                <a:latin typeface="Calibri" panose="020F0502020204030204" pitchFamily="34" charset="0"/>
              </a:rPr>
              <a:t>Technology Supports: </a:t>
            </a:r>
            <a:r>
              <a:rPr lang="en-US" dirty="0">
                <a:solidFill>
                  <a:srgbClr val="000000"/>
                </a:solidFill>
                <a:latin typeface="Calibri" panose="020F0502020204030204" pitchFamily="34" charset="0"/>
              </a:rPr>
              <a:t> The district provides support for technical issues through several means. The district Technology Department Help Desk is accessible during business hours through email helpdesk@yonkerspublicschools.org and by phone (914) 376-8637. The District Instructional Technology office is also available by phone to assist families and teachers (914) 376- 8280. Other supports include: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Assistance with log on and password issues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Assistance with devices and instructional technology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536835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0918A-01EB-4A9E-AE65-30E65BD789F1}"/>
              </a:ext>
            </a:extLst>
          </p:cNvPr>
          <p:cNvSpPr>
            <a:spLocks noGrp="1"/>
          </p:cNvSpPr>
          <p:nvPr>
            <p:ph type="title"/>
          </p:nvPr>
        </p:nvSpPr>
        <p:spPr/>
        <p:txBody>
          <a:bodyPr/>
          <a:lstStyle/>
          <a:p>
            <a:r>
              <a:rPr lang="en-US" dirty="0" err="1"/>
              <a:t>Tecnología</a:t>
            </a:r>
            <a:r>
              <a:rPr lang="en-US" dirty="0"/>
              <a:t> y </a:t>
            </a:r>
            <a:r>
              <a:rPr lang="en-US" dirty="0" err="1"/>
              <a:t>conectividad</a:t>
            </a:r>
            <a:br>
              <a:rPr lang="en-US" dirty="0"/>
            </a:br>
            <a:endParaRPr lang="en-US" dirty="0"/>
          </a:p>
        </p:txBody>
      </p:sp>
      <p:sp>
        <p:nvSpPr>
          <p:cNvPr id="3" name="Content Placeholder 2">
            <a:extLst>
              <a:ext uri="{FF2B5EF4-FFF2-40B4-BE49-F238E27FC236}">
                <a16:creationId xmlns:a16="http://schemas.microsoft.com/office/drawing/2014/main" id="{B9A6E2E5-1836-4994-9385-329D94BDCEA3}"/>
              </a:ext>
            </a:extLst>
          </p:cNvPr>
          <p:cNvSpPr>
            <a:spLocks noGrp="1"/>
          </p:cNvSpPr>
          <p:nvPr>
            <p:ph idx="1"/>
          </p:nvPr>
        </p:nvSpPr>
        <p:spPr/>
        <p:txBody>
          <a:bodyPr>
            <a:normAutofit lnSpcReduction="10000"/>
          </a:bodyPr>
          <a:lstStyle/>
          <a:p>
            <a:r>
              <a:rPr lang="es-ES" dirty="0"/>
              <a:t>El acceso a los servicios de Internet es fundamental para garantizar el éxito de su hijo. Se anima a los padres a que aseguren una computadora portátil para sus hijos. La tecnología se infundirá en todos los aspectos de la enseñanza y el aprendizaje en la escuela Cesar E. </a:t>
            </a:r>
            <a:r>
              <a:rPr lang="es-ES" dirty="0" err="1"/>
              <a:t>Chavez</a:t>
            </a:r>
            <a:r>
              <a:rPr lang="es-ES" dirty="0"/>
              <a:t>.</a:t>
            </a:r>
          </a:p>
          <a:p>
            <a:r>
              <a:rPr lang="es-ES" dirty="0"/>
              <a:t>Apoyos tecnológicos: El distrito brinda apoyo para problemas técnicos a través de varios medios. Se puede acceder a la Mesa de Ayuda del Departamento de Tecnología del distrito durante el horario comercial a través del correo electrónico helpdesk@yonkerspublicschools.org y por teléfono (914) 376-8637. La oficina de Tecnología Educativa del Distrito también está disponible por teléfono para ayudar a las familias y los maestros (914) 376-8280. Otros apoyos incluyen:</a:t>
            </a:r>
          </a:p>
          <a:p>
            <a:r>
              <a:rPr lang="es-ES" dirty="0"/>
              <a:t>• Asistencia con problemas de inicio de sesión y contraseña</a:t>
            </a:r>
          </a:p>
          <a:p>
            <a:r>
              <a:rPr lang="es-ES" dirty="0"/>
              <a:t>• Asistencia con dispositivos y tecnología educativa</a:t>
            </a:r>
            <a:endParaRPr lang="en-US" dirty="0"/>
          </a:p>
        </p:txBody>
      </p:sp>
    </p:spTree>
    <p:extLst>
      <p:ext uri="{BB962C8B-B14F-4D97-AF65-F5344CB8AC3E}">
        <p14:creationId xmlns:p14="http://schemas.microsoft.com/office/powerpoint/2010/main" val="2777145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A9199F-7037-4B7D-880A-90982C59DB46}"/>
              </a:ext>
            </a:extLst>
          </p:cNvPr>
          <p:cNvSpPr/>
          <p:nvPr/>
        </p:nvSpPr>
        <p:spPr>
          <a:xfrm>
            <a:off x="3990109" y="1764944"/>
            <a:ext cx="6096000" cy="2431435"/>
          </a:xfrm>
          <a:prstGeom prst="rect">
            <a:avLst/>
          </a:prstGeom>
        </p:spPr>
        <p:txBody>
          <a:bodyPr>
            <a:spAutoFit/>
          </a:bodyPr>
          <a:lstStyle/>
          <a:p>
            <a:pPr fontAlgn="base"/>
            <a:r>
              <a:rPr lang="en-US" sz="2400" dirty="0">
                <a:solidFill>
                  <a:srgbClr val="000000"/>
                </a:solidFill>
                <a:latin typeface="Calibri" panose="020F0502020204030204" pitchFamily="34" charset="0"/>
              </a:rPr>
              <a:t>• Technicians are assigned to school buildings to provide support  </a:t>
            </a:r>
            <a:endParaRPr lang="en-US" sz="2400" dirty="0">
              <a:solidFill>
                <a:srgbClr val="000000"/>
              </a:solidFill>
              <a:latin typeface="Segoe UI" panose="020B0502040204020203" pitchFamily="34" charset="0"/>
            </a:endParaRPr>
          </a:p>
          <a:p>
            <a:pPr fontAlgn="base"/>
            <a:r>
              <a:rPr lang="en-US" sz="2400" dirty="0">
                <a:solidFill>
                  <a:srgbClr val="000000"/>
                </a:solidFill>
                <a:latin typeface="Calibri" panose="020F0502020204030204" pitchFamily="34" charset="0"/>
              </a:rPr>
              <a:t>• Library Media Specialists and technology liaisons are available to support students and teachers in the schools. </a:t>
            </a:r>
          </a:p>
          <a:p>
            <a:pPr fontAlgn="base"/>
            <a:endParaRPr lang="en-US" sz="32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133517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699EA76-606A-4FD5-84D8-FC7105C74428}"/>
              </a:ext>
            </a:extLst>
          </p:cNvPr>
          <p:cNvSpPr/>
          <p:nvPr/>
        </p:nvSpPr>
        <p:spPr>
          <a:xfrm>
            <a:off x="3048000" y="1382286"/>
            <a:ext cx="6096000" cy="4093428"/>
          </a:xfrm>
          <a:prstGeom prst="rect">
            <a:avLst/>
          </a:prstGeom>
        </p:spPr>
        <p:txBody>
          <a:bodyPr>
            <a:spAutoFit/>
          </a:bodyPr>
          <a:lstStyle/>
          <a:p>
            <a:pPr fontAlgn="base"/>
            <a:r>
              <a:rPr lang="en-US" sz="4000"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Attendance</a:t>
            </a:r>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It is imperative that all parents make sure that students attend school daily.  If your child is sick, please send a doctor’s note to make sure the absence is marked as a legal absence.  </a:t>
            </a:r>
            <a:r>
              <a:rPr lang="en-US" sz="2000" b="1" dirty="0">
                <a:solidFill>
                  <a:srgbClr val="000000"/>
                </a:solidFill>
                <a:latin typeface="Calibri" panose="020F0502020204030204" pitchFamily="34" charset="0"/>
              </a:rPr>
              <a:t> </a:t>
            </a:r>
            <a:r>
              <a:rPr lang="en-US" sz="2000" dirty="0">
                <a:solidFill>
                  <a:srgbClr val="000000"/>
                </a:solidFill>
                <a:latin typeface="Calibri" panose="020F0502020204030204" pitchFamily="34" charset="0"/>
              </a:rPr>
              <a:t>Teachers will track their students’ attendance in PowerSchool.  </a:t>
            </a:r>
          </a:p>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Teachers in grades PK-6 will take attendance on a daily basis.  Teachers in grades 7and 8 will take attendance for each class period.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r>
              <a:rPr lang="en-US" dirty="0">
                <a:solidFill>
                  <a:srgbClr val="000000"/>
                </a:solidFill>
                <a:latin typeface="Calibri" panose="020F0502020204030204" pitchFamily="34" charset="0"/>
              </a:rPr>
              <a:t>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233307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BAAF-AD6D-40AC-BB7D-4CB111C99E9E}"/>
              </a:ext>
            </a:extLst>
          </p:cNvPr>
          <p:cNvSpPr>
            <a:spLocks noGrp="1"/>
          </p:cNvSpPr>
          <p:nvPr>
            <p:ph type="title"/>
          </p:nvPr>
        </p:nvSpPr>
        <p:spPr/>
        <p:txBody>
          <a:bodyPr/>
          <a:lstStyle/>
          <a:p>
            <a:r>
              <a:rPr lang="es-ES" sz="3600" dirty="0">
                <a:solidFill>
                  <a:prstClr val="black"/>
                </a:solidFill>
                <a:latin typeface="Times New Roman" panose="02020603050405020304" pitchFamily="18" charset="0"/>
                <a:cs typeface="Times New Roman" panose="02020603050405020304" pitchFamily="18" charset="0"/>
              </a:rPr>
              <a:t>LA ASISTENCIA ES MUY IMPORTANTE</a:t>
            </a:r>
            <a:endParaRPr lang="en-US" dirty="0"/>
          </a:p>
        </p:txBody>
      </p:sp>
      <p:sp>
        <p:nvSpPr>
          <p:cNvPr id="3" name="Content Placeholder 2">
            <a:extLst>
              <a:ext uri="{FF2B5EF4-FFF2-40B4-BE49-F238E27FC236}">
                <a16:creationId xmlns:a16="http://schemas.microsoft.com/office/drawing/2014/main" id="{DC94CE02-E33E-43B2-96F3-B3BC0A0FFD8F}"/>
              </a:ext>
            </a:extLst>
          </p:cNvPr>
          <p:cNvSpPr>
            <a:spLocks noGrp="1"/>
          </p:cNvSpPr>
          <p:nvPr>
            <p:ph idx="1"/>
          </p:nvPr>
        </p:nvSpPr>
        <p:spPr/>
        <p:txBody>
          <a:bodyPr/>
          <a:lstStyle/>
          <a:p>
            <a:pPr lvl="0"/>
            <a:r>
              <a:rPr lang="es-ES" dirty="0">
                <a:solidFill>
                  <a:prstClr val="black"/>
                </a:solidFill>
                <a:latin typeface="Times New Roman" panose="02020603050405020304" pitchFamily="18" charset="0"/>
                <a:cs typeface="Times New Roman" panose="02020603050405020304" pitchFamily="18" charset="0"/>
              </a:rPr>
              <a:t>Es imperativo que todos los padres se aseguren de que los estudiantes participen activamente durante el aprendizaje remoto TODOS LOS DÍAS</a:t>
            </a:r>
          </a:p>
          <a:p>
            <a:pPr lvl="0"/>
            <a:r>
              <a:rPr lang="es-ES" dirty="0">
                <a:solidFill>
                  <a:prstClr val="black"/>
                </a:solidFill>
                <a:latin typeface="Times New Roman" panose="02020603050405020304" pitchFamily="18" charset="0"/>
                <a:cs typeface="Times New Roman" panose="02020603050405020304" pitchFamily="18" charset="0"/>
              </a:rPr>
              <a:t>Los maestros harán un seguimiento de la asistencia de sus estudiantes en </a:t>
            </a:r>
            <a:r>
              <a:rPr lang="es-ES" dirty="0" err="1">
                <a:solidFill>
                  <a:prstClr val="black"/>
                </a:solidFill>
                <a:latin typeface="Times New Roman" panose="02020603050405020304" pitchFamily="18" charset="0"/>
                <a:cs typeface="Times New Roman" panose="02020603050405020304" pitchFamily="18" charset="0"/>
              </a:rPr>
              <a:t>PowerSchool</a:t>
            </a:r>
            <a:r>
              <a:rPr lang="es-ES" dirty="0">
                <a:solidFill>
                  <a:prstClr val="black"/>
                </a:solidFill>
                <a:latin typeface="Times New Roman" panose="02020603050405020304" pitchFamily="18" charset="0"/>
                <a:cs typeface="Times New Roman" panose="02020603050405020304" pitchFamily="18" charset="0"/>
              </a:rPr>
              <a:t>.</a:t>
            </a:r>
          </a:p>
          <a:p>
            <a:pPr lvl="0"/>
            <a:r>
              <a:rPr lang="es-ES" dirty="0">
                <a:solidFill>
                  <a:prstClr val="black"/>
                </a:solidFill>
                <a:latin typeface="Times New Roman" panose="02020603050405020304" pitchFamily="18" charset="0"/>
                <a:cs typeface="Times New Roman" panose="02020603050405020304" pitchFamily="18" charset="0"/>
              </a:rPr>
              <a:t>Los maestros en los grados PK-6 tomarán la asistencia diariamente. Los maestros en los grados 7 y 8 tomarán la asistencia para cada período de clase.</a:t>
            </a:r>
          </a:p>
          <a:p>
            <a:pPr lvl="0"/>
            <a:r>
              <a:rPr lang="es-ES" dirty="0">
                <a:solidFill>
                  <a:prstClr val="black"/>
                </a:solidFill>
                <a:latin typeface="Times New Roman" panose="02020603050405020304" pitchFamily="18" charset="0"/>
                <a:cs typeface="Times New Roman" panose="02020603050405020304" pitchFamily="18" charset="0"/>
              </a:rPr>
              <a:t>Se controlará el absentismo crónico.</a:t>
            </a:r>
          </a:p>
          <a:p>
            <a:pPr lvl="0"/>
            <a:r>
              <a:rPr lang="es-ES" dirty="0">
                <a:solidFill>
                  <a:prstClr val="black"/>
                </a:solidFill>
                <a:latin typeface="Times New Roman" panose="02020603050405020304" pitchFamily="18" charset="0"/>
                <a:cs typeface="Times New Roman" panose="02020603050405020304" pitchFamily="18" charset="0"/>
              </a:rPr>
              <a:t>La participación activa de los estudiantes será monitoreada diariamente y registrada en </a:t>
            </a:r>
            <a:r>
              <a:rPr lang="es-ES" dirty="0" err="1">
                <a:solidFill>
                  <a:prstClr val="black"/>
                </a:solidFill>
                <a:latin typeface="Times New Roman" panose="02020603050405020304" pitchFamily="18" charset="0"/>
                <a:cs typeface="Times New Roman" panose="02020603050405020304" pitchFamily="18" charset="0"/>
              </a:rPr>
              <a:t>Power</a:t>
            </a:r>
            <a:r>
              <a:rPr lang="es-ES" dirty="0">
                <a:solidFill>
                  <a:prstClr val="black"/>
                </a:solidFill>
                <a:latin typeface="Times New Roman" panose="02020603050405020304" pitchFamily="18" charset="0"/>
                <a:cs typeface="Times New Roman" panose="02020603050405020304" pitchFamily="18" charset="0"/>
              </a:rPr>
              <a:t> </a:t>
            </a:r>
            <a:r>
              <a:rPr lang="es-ES" dirty="0" err="1">
                <a:solidFill>
                  <a:prstClr val="black"/>
                </a:solidFill>
                <a:latin typeface="Times New Roman" panose="02020603050405020304" pitchFamily="18" charset="0"/>
                <a:cs typeface="Times New Roman" panose="02020603050405020304" pitchFamily="18" charset="0"/>
              </a:rPr>
              <a:t>School</a:t>
            </a:r>
            <a:r>
              <a:rPr lang="es-ES" dirty="0">
                <a:solidFill>
                  <a:prstClr val="black"/>
                </a:solidFill>
                <a:latin typeface="Times New Roman" panose="02020603050405020304" pitchFamily="18" charset="0"/>
                <a:cs typeface="Times New Roman" panose="02020603050405020304" pitchFamily="18" charset="0"/>
              </a:rPr>
              <a:t>. Los maestros individuales usarán sus propios sistemas y procesos para la detección e intervención.</a:t>
            </a:r>
            <a:endParaRPr lang="en-US"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99267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8B14D4C-6BDE-4968-9172-33AC4359811E}"/>
              </a:ext>
            </a:extLst>
          </p:cNvPr>
          <p:cNvSpPr/>
          <p:nvPr/>
        </p:nvSpPr>
        <p:spPr>
          <a:xfrm>
            <a:off x="3397541" y="1068778"/>
            <a:ext cx="8075395" cy="5201424"/>
          </a:xfrm>
          <a:prstGeom prst="rect">
            <a:avLst/>
          </a:prstGeom>
        </p:spPr>
        <p:txBody>
          <a:bodyPr wrap="square">
            <a:spAutoFit/>
          </a:bodyPr>
          <a:lstStyle/>
          <a:p>
            <a:pPr fontAlgn="base"/>
            <a:r>
              <a:rPr lang="en-US" sz="2400" b="1" u="sng" dirty="0">
                <a:solidFill>
                  <a:srgbClr val="000000"/>
                </a:solidFill>
                <a:latin typeface="Calibri" panose="020F0502020204030204" pitchFamily="34" charset="0"/>
              </a:rPr>
              <a:t>Tips for Parents</a:t>
            </a:r>
            <a:r>
              <a:rPr lang="en-US" sz="2400" dirty="0">
                <a:solidFill>
                  <a:srgbClr val="000000"/>
                </a:solidFill>
                <a:latin typeface="Calibri" panose="020F0502020204030204" pitchFamily="34" charset="0"/>
              </a:rPr>
              <a:t>:  Review and discuss the daily schedule with your child.  Ensure that all assigned homework assignments are completed by your child and submitted to their teacher as required, to ensure that they receive proper credits for attendance, efforts and performance.  </a:t>
            </a:r>
            <a:endParaRPr lang="en-US" sz="2400" dirty="0">
              <a:solidFill>
                <a:srgbClr val="000000"/>
              </a:solidFill>
              <a:latin typeface="Segoe UI" panose="020B0502040204020203" pitchFamily="34" charset="0"/>
            </a:endParaRPr>
          </a:p>
          <a:p>
            <a:pPr fontAlgn="base"/>
            <a:r>
              <a:rPr lang="en-US" sz="2400" dirty="0">
                <a:solidFill>
                  <a:srgbClr val="000000"/>
                </a:solidFill>
                <a:latin typeface="Calibri" panose="020F0502020204030204" pitchFamily="34" charset="0"/>
              </a:rPr>
              <a:t> </a:t>
            </a:r>
            <a:r>
              <a:rPr lang="en-US" sz="2400" b="1" dirty="0">
                <a:solidFill>
                  <a:srgbClr val="000000"/>
                </a:solidFill>
                <a:latin typeface="Calibri" panose="020F0502020204030204" pitchFamily="34" charset="0"/>
              </a:rPr>
              <a:t>Per NYSED guidance district policies and procedures must focus on the academic consequences of lost instructional time and address absences before students fall behind in school. It is critical for schools to use a variety of creative methods to reach out to students and their families who have not engaged in distance learning. </a:t>
            </a:r>
            <a:r>
              <a:rPr lang="en-US" sz="2400" dirty="0">
                <a:solidFill>
                  <a:srgbClr val="000000"/>
                </a:solidFill>
                <a:latin typeface="Calibri" panose="020F0502020204030204" pitchFamily="34" charset="0"/>
              </a:rPr>
              <a:t> </a:t>
            </a:r>
            <a:endParaRPr lang="en-US" sz="2400" dirty="0">
              <a:solidFill>
                <a:srgbClr val="000000"/>
              </a:solidFill>
              <a:latin typeface="Segoe UI" panose="020B0502040204020203" pitchFamily="34" charset="0"/>
            </a:endParaRPr>
          </a:p>
          <a:p>
            <a:pPr fontAlgn="base"/>
            <a:r>
              <a:rPr lang="en-US" sz="2400" b="1" dirty="0">
                <a:solidFill>
                  <a:srgbClr val="000000"/>
                </a:solidFill>
                <a:latin typeface="Calibri" panose="020F0502020204030204" pitchFamily="34" charset="0"/>
              </a:rPr>
              <a:t>If you have any questions regarding this plan, please contact me at:  </a:t>
            </a:r>
            <a:r>
              <a:rPr lang="en-US" sz="2400" b="1" u="sng" dirty="0">
                <a:solidFill>
                  <a:srgbClr val="0563C1"/>
                </a:solidFill>
                <a:latin typeface="Calibri" panose="020F0502020204030204" pitchFamily="34" charset="0"/>
                <a:hlinkClick r:id="rId2"/>
              </a:rPr>
              <a:t>mdelany@yonkerspublicschools.org</a:t>
            </a:r>
            <a:r>
              <a:rPr lang="en-US" sz="2400" dirty="0">
                <a:solidFill>
                  <a:srgbClr val="000000"/>
                </a:solidFill>
                <a:latin typeface="Calibri" panose="020F0502020204030204" pitchFamily="34" charset="0"/>
              </a:rPr>
              <a:t> </a:t>
            </a:r>
            <a:endParaRPr lang="en-US" sz="24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77796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A609A-1509-4C03-9230-3BD7CA3EC19E}"/>
              </a:ext>
            </a:extLst>
          </p:cNvPr>
          <p:cNvSpPr>
            <a:spLocks noGrp="1"/>
          </p:cNvSpPr>
          <p:nvPr>
            <p:ph type="title"/>
          </p:nvPr>
        </p:nvSpPr>
        <p:spPr/>
        <p:txBody>
          <a:bodyPr/>
          <a:lstStyle/>
          <a:p>
            <a:r>
              <a:rPr lang="es-ES" dirty="0">
                <a:solidFill>
                  <a:prstClr val="black"/>
                </a:solidFill>
                <a:latin typeface="Times New Roman" panose="02020603050405020304" pitchFamily="18" charset="0"/>
                <a:cs typeface="Times New Roman" panose="02020603050405020304" pitchFamily="18" charset="0"/>
              </a:rPr>
              <a:t>Consejos para padres</a:t>
            </a:r>
            <a:endParaRPr lang="en-US" dirty="0"/>
          </a:p>
        </p:txBody>
      </p:sp>
      <p:sp>
        <p:nvSpPr>
          <p:cNvPr id="3" name="Content Placeholder 2">
            <a:extLst>
              <a:ext uri="{FF2B5EF4-FFF2-40B4-BE49-F238E27FC236}">
                <a16:creationId xmlns:a16="http://schemas.microsoft.com/office/drawing/2014/main" id="{DCD5DF72-9567-4DE3-8718-7C2C701A3DA7}"/>
              </a:ext>
            </a:extLst>
          </p:cNvPr>
          <p:cNvSpPr>
            <a:spLocks noGrp="1"/>
          </p:cNvSpPr>
          <p:nvPr>
            <p:ph idx="1"/>
          </p:nvPr>
        </p:nvSpPr>
        <p:spPr/>
        <p:txBody>
          <a:bodyPr/>
          <a:lstStyle/>
          <a:p>
            <a:pPr lvl="0"/>
            <a:r>
              <a:rPr lang="es-ES" sz="2800" dirty="0">
                <a:solidFill>
                  <a:prstClr val="black"/>
                </a:solidFill>
                <a:latin typeface="Times New Roman" panose="02020603050405020304" pitchFamily="18" charset="0"/>
                <a:cs typeface="Times New Roman" panose="02020603050405020304" pitchFamily="18" charset="0"/>
              </a:rPr>
              <a:t>Revise y discuta el horario diario con su hijo.</a:t>
            </a:r>
          </a:p>
          <a:p>
            <a:pPr lvl="0"/>
            <a:endParaRPr lang="es-ES" sz="2800" dirty="0">
              <a:solidFill>
                <a:prstClr val="black"/>
              </a:solidFill>
              <a:latin typeface="Times New Roman" panose="02020603050405020304" pitchFamily="18" charset="0"/>
              <a:cs typeface="Times New Roman" panose="02020603050405020304" pitchFamily="18" charset="0"/>
            </a:endParaRPr>
          </a:p>
          <a:p>
            <a:pPr lvl="0"/>
            <a:r>
              <a:rPr lang="es-ES" sz="2800" dirty="0">
                <a:solidFill>
                  <a:prstClr val="black"/>
                </a:solidFill>
                <a:latin typeface="Times New Roman" panose="02020603050405020304" pitchFamily="18" charset="0"/>
                <a:cs typeface="Times New Roman" panose="02020603050405020304" pitchFamily="18" charset="0"/>
              </a:rPr>
              <a:t>Confirme que su hijo complete todas las tareas asignadas.</a:t>
            </a:r>
          </a:p>
          <a:p>
            <a:pPr lvl="0"/>
            <a:endParaRPr lang="es-ES" sz="2800" dirty="0">
              <a:solidFill>
                <a:prstClr val="black"/>
              </a:solidFill>
              <a:latin typeface="Times New Roman" panose="02020603050405020304" pitchFamily="18" charset="0"/>
              <a:cs typeface="Times New Roman" panose="02020603050405020304" pitchFamily="18" charset="0"/>
            </a:endParaRPr>
          </a:p>
          <a:p>
            <a:pPr lvl="0"/>
            <a:r>
              <a:rPr lang="es-ES" sz="2800" dirty="0">
                <a:solidFill>
                  <a:prstClr val="black"/>
                </a:solidFill>
                <a:latin typeface="Times New Roman" panose="02020603050405020304" pitchFamily="18" charset="0"/>
                <a:cs typeface="Times New Roman" panose="02020603050405020304" pitchFamily="18" charset="0"/>
              </a:rPr>
              <a:t>Asegúrese de que los registros requeridos se envíen a sus maestros según sea necesario, para garantizar que reciban los créditos adecuados por asistencia, esfuerzos y desempeño.</a:t>
            </a:r>
            <a:endParaRPr lang="en-US" sz="28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4448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4E04008-D1D9-4D75-B9B3-89371C288AF9}"/>
              </a:ext>
            </a:extLst>
          </p:cNvPr>
          <p:cNvSpPr/>
          <p:nvPr/>
        </p:nvSpPr>
        <p:spPr>
          <a:xfrm>
            <a:off x="3341915" y="945527"/>
            <a:ext cx="6096000" cy="4708981"/>
          </a:xfrm>
          <a:prstGeom prst="rect">
            <a:avLst/>
          </a:prstGeom>
        </p:spPr>
        <p:txBody>
          <a:bodyPr>
            <a:spAutoFit/>
          </a:bodyPr>
          <a:lstStyle/>
          <a:p>
            <a:pPr fontAlgn="base"/>
            <a:r>
              <a:rPr lang="en-US"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Contact Info</a:t>
            </a:r>
            <a:r>
              <a:rPr lang="en-US" sz="4000" dirty="0">
                <a:solidFill>
                  <a:srgbClr val="000000"/>
                </a:solidFill>
                <a:latin typeface="Calibri" panose="020F0502020204030204" pitchFamily="34" charset="0"/>
              </a:rPr>
              <a:t> </a:t>
            </a:r>
            <a:endParaRPr lang="en-US" sz="4000" dirty="0">
              <a:solidFill>
                <a:srgbClr val="000000"/>
              </a:solidFill>
              <a:latin typeface="Segoe UI" panose="020B0502040204020203" pitchFamily="34" charset="0"/>
            </a:endParaRPr>
          </a:p>
          <a:p>
            <a:pPr fontAlgn="base"/>
            <a:endParaRPr lang="en-US" sz="2000" b="1" u="sng" dirty="0">
              <a:solidFill>
                <a:srgbClr val="000000"/>
              </a:solidFill>
              <a:latin typeface="Calibri" panose="020F0502020204030204" pitchFamily="34" charset="0"/>
            </a:endParaRPr>
          </a:p>
          <a:p>
            <a:pPr fontAlgn="base"/>
            <a:r>
              <a:rPr lang="en-US" sz="2000" b="1" u="sng" dirty="0">
                <a:solidFill>
                  <a:srgbClr val="000000"/>
                </a:solidFill>
                <a:latin typeface="Calibri" panose="020F0502020204030204" pitchFamily="34" charset="0"/>
              </a:rPr>
              <a:t>Principal</a:t>
            </a:r>
            <a:r>
              <a:rPr lang="en-US" sz="2000" dirty="0">
                <a:solidFill>
                  <a:srgbClr val="000000"/>
                </a:solidFill>
                <a:latin typeface="Calibri" panose="020F0502020204030204" pitchFamily="34" charset="0"/>
              </a:rPr>
              <a:t>: Mrs. </a:t>
            </a:r>
            <a:r>
              <a:rPr lang="en-US" sz="2000" dirty="0" err="1">
                <a:solidFill>
                  <a:srgbClr val="000000"/>
                </a:solidFill>
                <a:latin typeface="Calibri" panose="020F0502020204030204" pitchFamily="34" charset="0"/>
              </a:rPr>
              <a:t>Magdaline</a:t>
            </a:r>
            <a:r>
              <a:rPr lang="en-US" sz="2000" dirty="0">
                <a:solidFill>
                  <a:srgbClr val="000000"/>
                </a:solidFill>
                <a:latin typeface="Calibri" panose="020F0502020204030204" pitchFamily="34" charset="0"/>
              </a:rPr>
              <a:t> Delany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Email: </a:t>
            </a:r>
            <a:r>
              <a:rPr lang="en-US" sz="2000" b="1" dirty="0">
                <a:solidFill>
                  <a:schemeClr val="accent6"/>
                </a:solidFill>
                <a:latin typeface="Calibri" panose="020F0502020204030204" pitchFamily="34" charset="0"/>
              </a:rPr>
              <a:t>mdelany@yonkerspublicschools.org </a:t>
            </a:r>
            <a:r>
              <a:rPr lang="en-US" sz="2000" b="1" dirty="0">
                <a:solidFill>
                  <a:srgbClr val="000000"/>
                </a:solidFill>
                <a:latin typeface="Calibri" panose="020F0502020204030204" pitchFamily="34" charset="0"/>
              </a:rPr>
              <a:t> </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Assistant Principal:</a:t>
            </a:r>
            <a:r>
              <a:rPr lang="en-US" sz="2000" dirty="0">
                <a:solidFill>
                  <a:srgbClr val="000000"/>
                </a:solidFill>
                <a:latin typeface="Calibri" panose="020F0502020204030204" pitchFamily="34" charset="0"/>
              </a:rPr>
              <a:t> Mrs. Anna Nowak Richardson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Email: </a:t>
            </a:r>
            <a:r>
              <a:rPr lang="en-US" sz="2000" dirty="0">
                <a:solidFill>
                  <a:srgbClr val="0563C1"/>
                </a:solidFill>
                <a:latin typeface="Calibri" panose="020F0502020204030204" pitchFamily="34" charset="0"/>
              </a:rPr>
              <a:t>dcarolina</a:t>
            </a:r>
            <a:r>
              <a:rPr lang="en-US" sz="2000" dirty="0">
                <a:solidFill>
                  <a:srgbClr val="0563C1"/>
                </a:solidFill>
                <a:latin typeface="Calibri" panose="020F0502020204030204" pitchFamily="34" charset="0"/>
                <a:hlinkClick r:id="rId2"/>
              </a:rPr>
              <a:t>@yonkerspublicschools.org</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Nurse:</a:t>
            </a:r>
            <a:r>
              <a:rPr lang="en-US" sz="2000" dirty="0">
                <a:solidFill>
                  <a:srgbClr val="000000"/>
                </a:solidFill>
                <a:latin typeface="Calibri" panose="020F0502020204030204" pitchFamily="34" charset="0"/>
              </a:rPr>
              <a:t> Mrs. Carol Hamilton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Email: </a:t>
            </a:r>
            <a:r>
              <a:rPr lang="en-US" sz="2000" dirty="0">
                <a:solidFill>
                  <a:srgbClr val="0563C1"/>
                </a:solidFill>
                <a:latin typeface="Calibri" panose="020F0502020204030204" pitchFamily="34" charset="0"/>
                <a:hlinkClick r:id="rId3"/>
              </a:rPr>
              <a:t>chamilton@yonkerspublicschools.org</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Principals Clerk:</a:t>
            </a:r>
            <a:r>
              <a:rPr lang="en-US" sz="2000" dirty="0">
                <a:solidFill>
                  <a:srgbClr val="000000"/>
                </a:solidFill>
                <a:latin typeface="Calibri" panose="020F0502020204030204" pitchFamily="34" charset="0"/>
              </a:rPr>
              <a:t> Mrs. L. Licht </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Email: </a:t>
            </a:r>
            <a:r>
              <a:rPr lang="en-US" sz="2000" dirty="0">
                <a:solidFill>
                  <a:srgbClr val="0563C1"/>
                </a:solidFill>
                <a:latin typeface="Calibri" panose="020F0502020204030204" pitchFamily="34" charset="0"/>
                <a:hlinkClick r:id="rId4"/>
              </a:rPr>
              <a:t>LLicht@yonkerspublicschools.org</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Data Clerk:</a:t>
            </a:r>
            <a:r>
              <a:rPr lang="en-US" sz="2000" dirty="0">
                <a:solidFill>
                  <a:srgbClr val="000000"/>
                </a:solidFill>
                <a:latin typeface="Calibri" panose="020F0502020204030204" pitchFamily="34" charset="0"/>
              </a:rPr>
              <a:t> Ms. Campos</a:t>
            </a:r>
            <a:endParaRPr lang="en-US" sz="20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Email:  Xochitl.campos67@gmail.com</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School </a:t>
            </a:r>
            <a:r>
              <a:rPr lang="en-US" sz="2000" b="1" u="sng" dirty="0" err="1">
                <a:solidFill>
                  <a:srgbClr val="000000"/>
                </a:solidFill>
                <a:latin typeface="Calibri" panose="020F0502020204030204" pitchFamily="34" charset="0"/>
              </a:rPr>
              <a:t>Website</a:t>
            </a:r>
            <a:r>
              <a:rPr lang="en-US" sz="2000" dirty="0" err="1">
                <a:solidFill>
                  <a:srgbClr val="000000"/>
                </a:solidFill>
                <a:latin typeface="Calibri" panose="020F0502020204030204" pitchFamily="34" charset="0"/>
              </a:rPr>
              <a:t>:</a:t>
            </a:r>
            <a:r>
              <a:rPr lang="en-US" sz="2000" dirty="0" err="1">
                <a:solidFill>
                  <a:srgbClr val="0563C1"/>
                </a:solidFill>
                <a:latin typeface="Calibri" panose="020F0502020204030204" pitchFamily="34" charset="0"/>
                <a:hlinkClick r:id="rId5"/>
              </a:rPr>
              <a:t>http</a:t>
            </a:r>
            <a:r>
              <a:rPr lang="en-US" sz="2000" dirty="0">
                <a:solidFill>
                  <a:srgbClr val="0563C1"/>
                </a:solidFill>
                <a:latin typeface="Calibri" panose="020F0502020204030204" pitchFamily="34" charset="0"/>
                <a:hlinkClick r:id="rId5"/>
              </a:rPr>
              <a:t>://yonkerspublicschools.org/</a:t>
            </a:r>
            <a:r>
              <a:rPr lang="en-US" sz="2000" dirty="0" err="1">
                <a:solidFill>
                  <a:srgbClr val="0563C1"/>
                </a:solidFill>
                <a:latin typeface="Calibri" panose="020F0502020204030204" pitchFamily="34" charset="0"/>
                <a:hlinkClick r:id="rId5"/>
              </a:rPr>
              <a:t>chavez</a:t>
            </a:r>
            <a:r>
              <a:rPr lang="en-US" sz="2000" dirty="0">
                <a:solidFill>
                  <a:srgbClr val="000000"/>
                </a:solidFill>
                <a:latin typeface="Calibri" panose="020F0502020204030204" pitchFamily="34" charset="0"/>
              </a:rPr>
              <a:t> </a:t>
            </a:r>
            <a:endParaRPr lang="en-US" sz="2000" dirty="0">
              <a:solidFill>
                <a:srgbClr val="000000"/>
              </a:solidFill>
              <a:latin typeface="Segoe UI" panose="020B0502040204020203" pitchFamily="34" charset="0"/>
            </a:endParaRPr>
          </a:p>
          <a:p>
            <a:pPr fontAlgn="base"/>
            <a:r>
              <a:rPr lang="en-US" sz="2000" b="1" u="sng" dirty="0">
                <a:solidFill>
                  <a:srgbClr val="000000"/>
                </a:solidFill>
                <a:latin typeface="Calibri" panose="020F0502020204030204" pitchFamily="34" charset="0"/>
              </a:rPr>
              <a:t>School Phone:</a:t>
            </a:r>
            <a:r>
              <a:rPr lang="en-US" sz="2000" dirty="0">
                <a:solidFill>
                  <a:srgbClr val="000000"/>
                </a:solidFill>
                <a:latin typeface="Calibri" panose="020F0502020204030204" pitchFamily="34" charset="0"/>
              </a:rPr>
              <a:t> (914) 376-8969 </a:t>
            </a:r>
            <a:endParaRPr lang="en-US" sz="20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3015701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C512376-4290-4FA9-AF7A-ECC9D0DEC39C}"/>
              </a:ext>
            </a:extLst>
          </p:cNvPr>
          <p:cNvSpPr/>
          <p:nvPr/>
        </p:nvSpPr>
        <p:spPr>
          <a:xfrm>
            <a:off x="3619500" y="822182"/>
            <a:ext cx="6096000" cy="5324535"/>
          </a:xfrm>
          <a:prstGeom prst="rect">
            <a:avLst/>
          </a:prstGeom>
        </p:spPr>
        <p:txBody>
          <a:bodyPr>
            <a:spAutoFit/>
          </a:bodyPr>
          <a:lstStyle/>
          <a:p>
            <a:pPr fontAlgn="base"/>
            <a:r>
              <a:rPr lang="en-US" sz="4000" b="1" dirty="0">
                <a:solidFill>
                  <a:srgbClr val="000000"/>
                </a:solidFill>
                <a:latin typeface="Calibri" panose="020F0502020204030204" pitchFamily="34" charset="0"/>
              </a:rPr>
              <a:t>		</a:t>
            </a:r>
            <a:r>
              <a:rPr lang="en-US" sz="4000" b="1" u="sng" dirty="0">
                <a:solidFill>
                  <a:srgbClr val="000000"/>
                </a:solidFill>
                <a:latin typeface="Calibri" panose="020F0502020204030204" pitchFamily="34" charset="0"/>
              </a:rPr>
              <a:t>Principal’s Message</a:t>
            </a:r>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endParaRPr lang="en-US" sz="2000" dirty="0">
              <a:solidFill>
                <a:srgbClr val="000000"/>
              </a:solidFill>
              <a:latin typeface="Calibri" panose="020F0502020204030204" pitchFamily="34" charset="0"/>
            </a:endParaRPr>
          </a:p>
          <a:p>
            <a:pPr fontAlgn="base"/>
            <a:r>
              <a:rPr lang="en-US" sz="2400" dirty="0">
                <a:solidFill>
                  <a:srgbClr val="000000"/>
                </a:solidFill>
                <a:latin typeface="Calibri" panose="020F0502020204030204" pitchFamily="34" charset="0"/>
              </a:rPr>
              <a:t>In order to ensure a safe and healthy learning environment for our staff and students, our opening procedures are modified for the 2021-2022 school year. Thanking you in advance for your collaboration, patience and understanding.   </a:t>
            </a:r>
            <a:endParaRPr lang="en-US" sz="2400" dirty="0">
              <a:solidFill>
                <a:srgbClr val="000000"/>
              </a:solidFill>
              <a:latin typeface="Segoe UI" panose="020B0502040204020203" pitchFamily="34" charset="0"/>
            </a:endParaRPr>
          </a:p>
          <a:p>
            <a:pPr fontAlgn="base"/>
            <a:r>
              <a:rPr lang="en-US" sz="2400" dirty="0">
                <a:solidFill>
                  <a:srgbClr val="000000"/>
                </a:solidFill>
                <a:latin typeface="Calibri" panose="020F0502020204030204" pitchFamily="34" charset="0"/>
              </a:rPr>
              <a:t>The purpose of our school re-opening plan is to provide an initial structure of the hygiene and safety measures in place to ensure the health and safety of our entire school community.    </a:t>
            </a:r>
            <a:endParaRPr lang="en-US" sz="2400" dirty="0">
              <a:solidFill>
                <a:srgbClr val="000000"/>
              </a:solidFill>
              <a:latin typeface="Segoe UI" panose="020B0502040204020203" pitchFamily="34" charset="0"/>
            </a:endParaRPr>
          </a:p>
          <a:p>
            <a:pPr fontAlgn="base"/>
            <a:r>
              <a:rPr lang="en-US" sz="2000" dirty="0">
                <a:solidFill>
                  <a:srgbClr val="000000"/>
                </a:solidFill>
                <a:latin typeface="Calibri" panose="020F0502020204030204" pitchFamily="34" charset="0"/>
              </a:rPr>
              <a:t>					</a:t>
            </a:r>
            <a:r>
              <a:rPr lang="en-US" sz="2000" b="1" dirty="0">
                <a:solidFill>
                  <a:srgbClr val="000000"/>
                </a:solidFill>
                <a:latin typeface="Calibri" panose="020F0502020204030204" pitchFamily="34" charset="0"/>
              </a:rPr>
              <a:t>Educationally yours,  </a:t>
            </a:r>
            <a:endParaRPr lang="en-US" sz="2000" b="1" dirty="0">
              <a:solidFill>
                <a:srgbClr val="000000"/>
              </a:solidFill>
              <a:latin typeface="Segoe UI" panose="020B0502040204020203" pitchFamily="34" charset="0"/>
            </a:endParaRPr>
          </a:p>
          <a:p>
            <a:pPr fontAlgn="base"/>
            <a:r>
              <a:rPr lang="en-US" sz="2000" b="1" dirty="0">
                <a:solidFill>
                  <a:srgbClr val="000000"/>
                </a:solidFill>
                <a:latin typeface="Calibri" panose="020F0502020204030204" pitchFamily="34" charset="0"/>
              </a:rPr>
              <a:t>					</a:t>
            </a:r>
            <a:r>
              <a:rPr lang="en-US" sz="2000" b="1" dirty="0" err="1">
                <a:solidFill>
                  <a:schemeClr val="accent6"/>
                </a:solidFill>
                <a:latin typeface="Blackadder ITC" panose="04020505051007020D02" pitchFamily="82" charset="0"/>
              </a:rPr>
              <a:t>Magdaline</a:t>
            </a:r>
            <a:r>
              <a:rPr lang="en-US" sz="2000" b="1" dirty="0">
                <a:solidFill>
                  <a:schemeClr val="accent6"/>
                </a:solidFill>
                <a:latin typeface="Blackadder ITC" panose="04020505051007020D02" pitchFamily="82" charset="0"/>
              </a:rPr>
              <a:t> Delany</a:t>
            </a:r>
            <a:endParaRPr lang="en-US" sz="2000" b="1" i="0" dirty="0">
              <a:solidFill>
                <a:schemeClr val="accent6"/>
              </a:solidFill>
              <a:effectLst/>
              <a:latin typeface="Blackadder ITC" panose="04020505051007020D02" pitchFamily="82" charset="0"/>
            </a:endParaRPr>
          </a:p>
        </p:txBody>
      </p:sp>
    </p:spTree>
    <p:extLst>
      <p:ext uri="{BB962C8B-B14F-4D97-AF65-F5344CB8AC3E}">
        <p14:creationId xmlns:p14="http://schemas.microsoft.com/office/powerpoint/2010/main" val="363143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4FF9A-2E0E-469C-AAC7-13E928234671}"/>
              </a:ext>
            </a:extLst>
          </p:cNvPr>
          <p:cNvSpPr>
            <a:spLocks noGrp="1"/>
          </p:cNvSpPr>
          <p:nvPr>
            <p:ph type="title"/>
          </p:nvPr>
        </p:nvSpPr>
        <p:spPr/>
        <p:txBody>
          <a:bodyPr/>
          <a:lstStyle/>
          <a:p>
            <a:r>
              <a:rPr lang="es-ES" altLang="en-US" dirty="0">
                <a:solidFill>
                  <a:srgbClr val="222222"/>
                </a:solidFill>
                <a:latin typeface="Times New Roman" panose="02020603050405020304" pitchFamily="18" charset="0"/>
                <a:cs typeface="Times New Roman" panose="02020603050405020304" pitchFamily="18" charset="0"/>
              </a:rPr>
              <a:t>Mensaje del director</a:t>
            </a:r>
            <a:endParaRPr lang="en-US" dirty="0"/>
          </a:p>
        </p:txBody>
      </p:sp>
      <p:sp>
        <p:nvSpPr>
          <p:cNvPr id="3" name="Content Placeholder 2">
            <a:extLst>
              <a:ext uri="{FF2B5EF4-FFF2-40B4-BE49-F238E27FC236}">
                <a16:creationId xmlns:a16="http://schemas.microsoft.com/office/drawing/2014/main" id="{DC34AAC9-04ED-4573-8586-7BC5B16F74C3}"/>
              </a:ext>
            </a:extLst>
          </p:cNvPr>
          <p:cNvSpPr>
            <a:spLocks noGrp="1"/>
          </p:cNvSpPr>
          <p:nvPr>
            <p:ph idx="1"/>
          </p:nvPr>
        </p:nvSpPr>
        <p:spPr/>
        <p:txBody>
          <a:bodyPr/>
          <a:lstStyle/>
          <a:p>
            <a:pPr marL="0" lvl="0" indent="0" eaLnBrk="0" fontAlgn="base" hangingPunct="0">
              <a:lnSpc>
                <a:spcPct val="100000"/>
              </a:lnSpc>
              <a:spcBef>
                <a:spcPct val="0"/>
              </a:spcBef>
              <a:spcAft>
                <a:spcPct val="0"/>
              </a:spcAft>
              <a:buNone/>
            </a:pPr>
            <a:r>
              <a:rPr lang="es-ES" altLang="en-US" sz="2100" dirty="0">
                <a:solidFill>
                  <a:srgbClr val="222222"/>
                </a:solidFill>
                <a:latin typeface="Times New Roman" panose="02020603050405020304" pitchFamily="18" charset="0"/>
                <a:cs typeface="Times New Roman" panose="02020603050405020304" pitchFamily="18" charset="0"/>
              </a:rPr>
              <a:t>Con el fin de garantizar un entorno de aprendizaje seguro y saludable para nuestro personal y estudiantes, nuestros procedimientos de apertura se han modificado para el año escolar 2020-2021. Gracias de antemano por su colaboración, paciencia y comprensión.</a:t>
            </a:r>
          </a:p>
          <a:p>
            <a:pPr marL="0" lvl="0" indent="0" eaLnBrk="0" fontAlgn="base" hangingPunct="0">
              <a:lnSpc>
                <a:spcPct val="100000"/>
              </a:lnSpc>
              <a:spcBef>
                <a:spcPct val="0"/>
              </a:spcBef>
              <a:spcAft>
                <a:spcPct val="0"/>
              </a:spcAft>
              <a:buNone/>
            </a:pPr>
            <a:endParaRPr lang="es-ES" altLang="en-US" sz="2100" dirty="0">
              <a:solidFill>
                <a:srgbClr val="222222"/>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s-ES" altLang="en-US" sz="2100" dirty="0">
                <a:solidFill>
                  <a:srgbClr val="222222"/>
                </a:solidFill>
                <a:latin typeface="Times New Roman" panose="02020603050405020304" pitchFamily="18" charset="0"/>
                <a:cs typeface="Times New Roman" panose="02020603050405020304" pitchFamily="18" charset="0"/>
              </a:rPr>
              <a:t>El propósito de nuestro plan de reapertura escolar es proporcionar una estructura inicial de las medidas de higiene y seguridad establecidas para garantizar la salud y seguridad de toda nuestra comunidad escolar.</a:t>
            </a:r>
          </a:p>
          <a:p>
            <a:pPr marL="0" lvl="0" indent="0" algn="r" eaLnBrk="0" fontAlgn="base" hangingPunct="0">
              <a:lnSpc>
                <a:spcPct val="100000"/>
              </a:lnSpc>
              <a:spcBef>
                <a:spcPct val="0"/>
              </a:spcBef>
              <a:spcAft>
                <a:spcPct val="0"/>
              </a:spcAft>
              <a:buNone/>
            </a:pPr>
            <a:endParaRPr lang="es-ES" altLang="en-US" sz="2100" dirty="0">
              <a:solidFill>
                <a:srgbClr val="222222"/>
              </a:solidFill>
              <a:latin typeface="Times New Roman" panose="02020603050405020304" pitchFamily="18" charset="0"/>
              <a:cs typeface="Times New Roman" panose="02020603050405020304" pitchFamily="18" charset="0"/>
            </a:endParaRPr>
          </a:p>
          <a:p>
            <a:pPr marL="0" lvl="0" indent="0" algn="r" eaLnBrk="0" fontAlgn="base" hangingPunct="0">
              <a:lnSpc>
                <a:spcPct val="100000"/>
              </a:lnSpc>
              <a:spcBef>
                <a:spcPct val="0"/>
              </a:spcBef>
              <a:spcAft>
                <a:spcPct val="0"/>
              </a:spcAft>
              <a:buNone/>
            </a:pPr>
            <a:r>
              <a:rPr lang="es-ES" altLang="en-US" sz="2100" dirty="0">
                <a:solidFill>
                  <a:srgbClr val="222222"/>
                </a:solidFill>
                <a:latin typeface="Times New Roman" panose="02020603050405020304" pitchFamily="18" charset="0"/>
                <a:cs typeface="Times New Roman" panose="02020603050405020304" pitchFamily="18" charset="0"/>
              </a:rPr>
              <a:t>Educativamente tuyo,</a:t>
            </a:r>
          </a:p>
          <a:p>
            <a:pPr marL="0" lvl="0" indent="0" algn="r" eaLnBrk="0" fontAlgn="base" hangingPunct="0">
              <a:lnSpc>
                <a:spcPct val="100000"/>
              </a:lnSpc>
              <a:spcBef>
                <a:spcPct val="0"/>
              </a:spcBef>
              <a:spcAft>
                <a:spcPct val="0"/>
              </a:spcAft>
              <a:buNone/>
            </a:pPr>
            <a:r>
              <a:rPr lang="es-ES" altLang="en-US" sz="2100" dirty="0" err="1">
                <a:solidFill>
                  <a:srgbClr val="222222"/>
                </a:solidFill>
                <a:latin typeface="Times New Roman" panose="02020603050405020304" pitchFamily="18" charset="0"/>
                <a:cs typeface="Times New Roman" panose="02020603050405020304" pitchFamily="18" charset="0"/>
              </a:rPr>
              <a:t>Magdaline</a:t>
            </a:r>
            <a:r>
              <a:rPr lang="es-ES" altLang="en-US" sz="2100" dirty="0">
                <a:solidFill>
                  <a:srgbClr val="222222"/>
                </a:solidFill>
                <a:latin typeface="Times New Roman" panose="02020603050405020304" pitchFamily="18" charset="0"/>
                <a:cs typeface="Times New Roman" panose="02020603050405020304" pitchFamily="18" charset="0"/>
              </a:rPr>
              <a:t> </a:t>
            </a:r>
            <a:r>
              <a:rPr lang="es-ES" altLang="en-US" sz="2100" dirty="0" err="1">
                <a:solidFill>
                  <a:srgbClr val="222222"/>
                </a:solidFill>
                <a:latin typeface="Times New Roman" panose="02020603050405020304" pitchFamily="18" charset="0"/>
                <a:cs typeface="Times New Roman" panose="02020603050405020304" pitchFamily="18" charset="0"/>
              </a:rPr>
              <a:t>Delany</a:t>
            </a:r>
            <a:endParaRPr lang="es-ES" altLang="en-US" sz="18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2189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4A3998-62A5-46A1-8D53-02A11DBCB2FB}"/>
              </a:ext>
            </a:extLst>
          </p:cNvPr>
          <p:cNvSpPr/>
          <p:nvPr/>
        </p:nvSpPr>
        <p:spPr>
          <a:xfrm>
            <a:off x="3639095" y="565152"/>
            <a:ext cx="6096000" cy="3908762"/>
          </a:xfrm>
          <a:prstGeom prst="rect">
            <a:avLst/>
          </a:prstGeom>
        </p:spPr>
        <p:txBody>
          <a:bodyPr>
            <a:spAutoFit/>
          </a:bodyPr>
          <a:lstStyle/>
          <a:p>
            <a:pPr fontAlgn="base"/>
            <a:r>
              <a:rPr lang="en-US" sz="3200" b="1" dirty="0">
                <a:solidFill>
                  <a:srgbClr val="000000"/>
                </a:solidFill>
                <a:latin typeface="Calibri" panose="020F0502020204030204" pitchFamily="34" charset="0"/>
              </a:rPr>
              <a:t>			</a:t>
            </a:r>
            <a:r>
              <a:rPr lang="en-US" sz="3200" b="1" u="sng" dirty="0">
                <a:solidFill>
                  <a:srgbClr val="000000"/>
                </a:solidFill>
                <a:latin typeface="Calibri" panose="020F0502020204030204" pitchFamily="34" charset="0"/>
              </a:rPr>
              <a:t>HEALTH AND SAFETY</a:t>
            </a:r>
            <a:r>
              <a:rPr lang="en-US" b="1" dirty="0">
                <a:solidFill>
                  <a:srgbClr val="000000"/>
                </a:solidFill>
                <a:latin typeface="Calibri" panose="020F0502020204030204" pitchFamily="34" charset="0"/>
              </a:rPr>
              <a:t> </a:t>
            </a:r>
            <a:r>
              <a:rPr lang="en-US" dirty="0">
                <a:solidFill>
                  <a:srgbClr val="000000"/>
                </a:solidFill>
                <a:latin typeface="Calibri" panose="020F0502020204030204" pitchFamily="34" charset="0"/>
              </a:rPr>
              <a:t> </a:t>
            </a:r>
            <a:endParaRPr lang="en-US" dirty="0">
              <a:solidFill>
                <a:srgbClr val="000000"/>
              </a:solidFill>
              <a:latin typeface="Segoe UI" panose="020B0502040204020203" pitchFamily="34" charset="0"/>
            </a:endParaRPr>
          </a:p>
          <a:p>
            <a:pPr fontAlgn="base"/>
            <a:r>
              <a:rPr lang="en-US" dirty="0">
                <a:solidFill>
                  <a:srgbClr val="000000"/>
                </a:solidFill>
                <a:latin typeface="Calibri" panose="020F0502020204030204" pitchFamily="34" charset="0"/>
              </a:rPr>
              <a:t>The Cesar E. Chavez School community is committed to ensure the health and safety of our staff and students with our parents and guardians’ support and collaboration.  </a:t>
            </a:r>
            <a:endParaRPr lang="en-US" dirty="0">
              <a:solidFill>
                <a:srgbClr val="000000"/>
              </a:solidFill>
              <a:latin typeface="Segoe UI" panose="020B0502040204020203" pitchFamily="34" charset="0"/>
            </a:endParaRPr>
          </a:p>
          <a:p>
            <a:pPr fontAlgn="base">
              <a:buFont typeface="Arial" panose="020B0604020202020204" pitchFamily="34" charset="0"/>
              <a:buChar char="•"/>
            </a:pPr>
            <a:r>
              <a:rPr lang="en-US" dirty="0">
                <a:solidFill>
                  <a:srgbClr val="000000"/>
                </a:solidFill>
                <a:latin typeface="Calibri" panose="020F0502020204030204" pitchFamily="34" charset="0"/>
              </a:rPr>
              <a:t>All parents/guardians are asked to assess your family’s health and wellness. If any member of your family is experiencing any COVID-19 related symptoms including: fever of 100% or higher; body aches, cough, sweat, and difficulty breathing, seek medical care and immediately alert the school. </a:t>
            </a:r>
          </a:p>
          <a:p>
            <a:pPr fontAlgn="base"/>
            <a:r>
              <a:rPr lang="en-US" dirty="0">
                <a:solidFill>
                  <a:srgbClr val="000000"/>
                </a:solidFill>
                <a:latin typeface="Calibri" panose="020F0502020204030204" pitchFamily="34" charset="0"/>
              </a:rPr>
              <a:t>• Start the screening at home. Please note that parents are responsible for checking their child’s daily temperature. The school’s nurse will determine additional screening, as needed.  </a:t>
            </a:r>
            <a:endParaRPr lang="en-US" dirty="0">
              <a:solidFill>
                <a:srgbClr val="000000"/>
              </a:solidFill>
              <a:latin typeface="Segoe UI" panose="020B0502040204020203" pitchFamily="34" charset="0"/>
            </a:endParaRPr>
          </a:p>
          <a:p>
            <a:pPr fontAlgn="base"/>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12779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9548-FE78-40F1-BF96-A599F036A2D2}"/>
              </a:ext>
            </a:extLst>
          </p:cNvPr>
          <p:cNvSpPr>
            <a:spLocks noGrp="1"/>
          </p:cNvSpPr>
          <p:nvPr>
            <p:ph type="title"/>
          </p:nvPr>
        </p:nvSpPr>
        <p:spPr/>
        <p:txBody>
          <a:bodyPr/>
          <a:lstStyle/>
          <a:p>
            <a:r>
              <a:rPr lang="es-ES" dirty="0">
                <a:solidFill>
                  <a:prstClr val="black"/>
                </a:solidFill>
                <a:latin typeface="Times New Roman" panose="02020603050405020304" pitchFamily="18" charset="0"/>
                <a:cs typeface="Times New Roman" panose="02020603050405020304" pitchFamily="18" charset="0"/>
              </a:rPr>
              <a:t>Salud y seguridad</a:t>
            </a:r>
            <a:endParaRPr lang="en-US" dirty="0"/>
          </a:p>
        </p:txBody>
      </p:sp>
      <p:sp>
        <p:nvSpPr>
          <p:cNvPr id="3" name="Content Placeholder 2">
            <a:extLst>
              <a:ext uri="{FF2B5EF4-FFF2-40B4-BE49-F238E27FC236}">
                <a16:creationId xmlns:a16="http://schemas.microsoft.com/office/drawing/2014/main" id="{696C16C7-CF17-49AA-9CCF-3DAF6C76D293}"/>
              </a:ext>
            </a:extLst>
          </p:cNvPr>
          <p:cNvSpPr>
            <a:spLocks noGrp="1"/>
          </p:cNvSpPr>
          <p:nvPr>
            <p:ph idx="1"/>
          </p:nvPr>
        </p:nvSpPr>
        <p:spPr/>
        <p:txBody>
          <a:bodyPr>
            <a:normAutofit lnSpcReduction="10000"/>
          </a:bodyPr>
          <a:lstStyle/>
          <a:p>
            <a:pPr lvl="0"/>
            <a:r>
              <a:rPr lang="es-ES" sz="2000" dirty="0">
                <a:solidFill>
                  <a:prstClr val="black"/>
                </a:solidFill>
                <a:latin typeface="Times New Roman" panose="02020603050405020304" pitchFamily="18" charset="0"/>
                <a:cs typeface="Times New Roman" panose="02020603050405020304" pitchFamily="18" charset="0"/>
              </a:rPr>
              <a:t>La comunidad de la Escuela Cesar E. </a:t>
            </a:r>
            <a:r>
              <a:rPr lang="es-ES" sz="2000" dirty="0" err="1">
                <a:solidFill>
                  <a:prstClr val="black"/>
                </a:solidFill>
                <a:latin typeface="Times New Roman" panose="02020603050405020304" pitchFamily="18" charset="0"/>
                <a:cs typeface="Times New Roman" panose="02020603050405020304" pitchFamily="18" charset="0"/>
              </a:rPr>
              <a:t>Chavez</a:t>
            </a:r>
            <a:r>
              <a:rPr lang="es-ES" sz="2000" dirty="0">
                <a:solidFill>
                  <a:prstClr val="black"/>
                </a:solidFill>
                <a:latin typeface="Times New Roman" panose="02020603050405020304" pitchFamily="18" charset="0"/>
                <a:cs typeface="Times New Roman" panose="02020603050405020304" pitchFamily="18" charset="0"/>
              </a:rPr>
              <a:t> está comprometida a garantizar la salud y seguridad de nuestro personal y estudiantes</a:t>
            </a:r>
          </a:p>
          <a:p>
            <a:pPr lvl="0"/>
            <a:r>
              <a:rPr lang="es-ES" sz="2000" dirty="0">
                <a:solidFill>
                  <a:prstClr val="black"/>
                </a:solidFill>
                <a:latin typeface="Times New Roman" panose="02020603050405020304" pitchFamily="18" charset="0"/>
                <a:cs typeface="Times New Roman" panose="02020603050405020304" pitchFamily="18" charset="0"/>
              </a:rPr>
              <a:t> Se pide a todos los padres / tutores que evalúen la salud y el bienestar de su familia. Si algún miembro de su familia experimenta síntomas relacionados con COVID-19, que incluyen: fiebre del 100% o más; dolores de cuerpo, tos, sudor y dificultad para respirar, busque atención médica y avise inmediatamente a la escuela. </a:t>
            </a:r>
          </a:p>
          <a:p>
            <a:pPr lvl="0"/>
            <a:r>
              <a:rPr lang="es-ES" sz="2000" dirty="0">
                <a:solidFill>
                  <a:prstClr val="black"/>
                </a:solidFill>
                <a:latin typeface="Times New Roman" panose="02020603050405020304" pitchFamily="18" charset="0"/>
                <a:cs typeface="Times New Roman" panose="02020603050405020304" pitchFamily="18" charset="0"/>
              </a:rPr>
              <a:t>Empiece la proyección en casa. Tenga en cuenta que los padres son responsables de controlar la temperatura diaria de su hijo y completar el Cuestionario de evaluación de la salud. La enfermera de la escuela determinará exámenes adicionales según sea necesario. </a:t>
            </a:r>
          </a:p>
          <a:p>
            <a:pPr lvl="0"/>
            <a:r>
              <a:rPr lang="es-ES" sz="2000" dirty="0">
                <a:solidFill>
                  <a:prstClr val="black"/>
                </a:solidFill>
                <a:latin typeface="Times New Roman" panose="02020603050405020304" pitchFamily="18" charset="0"/>
                <a:cs typeface="Times New Roman" panose="02020603050405020304" pitchFamily="18" charset="0"/>
              </a:rPr>
              <a:t>Los padres / tutores deben completar un formulario de atestación (encuesta de salud) diario para cada niño. Es importante que los padres / tutores informen a la escuela en caso de cambios en el estado de salud. El Formulario de Atestación Diaria se puede completar en línea y enviar por correo electrónico a: chamilton@yonkerspublicschools.org y </a:t>
            </a:r>
            <a:r>
              <a:rPr lang="es-ES" sz="2000" dirty="0" err="1">
                <a:solidFill>
                  <a:prstClr val="black"/>
                </a:solidFill>
                <a:latin typeface="Times New Roman" panose="02020603050405020304" pitchFamily="18" charset="0"/>
                <a:cs typeface="Times New Roman" panose="02020603050405020304" pitchFamily="18" charset="0"/>
              </a:rPr>
              <a:t>cc</a:t>
            </a:r>
            <a:r>
              <a:rPr lang="es-ES" sz="2000" dirty="0">
                <a:solidFill>
                  <a:prstClr val="black"/>
                </a:solidFill>
                <a:latin typeface="Times New Roman" panose="02020603050405020304" pitchFamily="18" charset="0"/>
                <a:cs typeface="Times New Roman" panose="02020603050405020304" pitchFamily="18" charset="0"/>
              </a:rPr>
              <a:t>: imendez2@yonkerspublicschools.org, o enviarlo con su hijo.</a:t>
            </a:r>
            <a:endParaRPr lang="en-US" sz="2000" dirty="0">
              <a:solidFill>
                <a:prstClr val="black"/>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91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E70B60B-FDE1-447E-8568-70C76D3CCFB7}"/>
              </a:ext>
            </a:extLst>
          </p:cNvPr>
          <p:cNvSpPr/>
          <p:nvPr/>
        </p:nvSpPr>
        <p:spPr>
          <a:xfrm>
            <a:off x="4327566" y="361340"/>
            <a:ext cx="6096000" cy="4770537"/>
          </a:xfrm>
          <a:prstGeom prst="rect">
            <a:avLst/>
          </a:prstGeom>
        </p:spPr>
        <p:txBody>
          <a:bodyPr>
            <a:spAutoFit/>
          </a:bodyPr>
          <a:lstStyle/>
          <a:p>
            <a:pPr fontAlgn="base"/>
            <a:r>
              <a:rPr lang="en-US" sz="1600" b="1" dirty="0">
                <a:solidFill>
                  <a:srgbClr val="000000"/>
                </a:solidFill>
                <a:latin typeface="Calibri" panose="020F0502020204030204" pitchFamily="34" charset="0"/>
              </a:rPr>
              <a:t>                                  HEALTH AND SAFETY (</a:t>
            </a:r>
            <a:r>
              <a:rPr lang="en-US" sz="1600" b="1" dirty="0" err="1">
                <a:solidFill>
                  <a:srgbClr val="000000"/>
                </a:solidFill>
                <a:latin typeface="Calibri" panose="020F0502020204030204" pitchFamily="34" charset="0"/>
              </a:rPr>
              <a:t>contd</a:t>
            </a:r>
            <a:r>
              <a:rPr lang="en-US" sz="1600" b="1" dirty="0">
                <a:solidFill>
                  <a:srgbClr val="000000"/>
                </a:solidFill>
                <a:latin typeface="Calibri" panose="020F0502020204030204" pitchFamily="34" charset="0"/>
              </a:rPr>
              <a:t>…)</a:t>
            </a:r>
          </a:p>
          <a:p>
            <a:pPr fontAlgn="base"/>
            <a:endParaRPr lang="en-US" sz="1600" dirty="0">
              <a:solidFill>
                <a:srgbClr val="000000"/>
              </a:solidFill>
              <a:latin typeface="Segoe UI" panose="020B0502040204020203" pitchFamily="34" charset="0"/>
            </a:endParaRPr>
          </a:p>
          <a:p>
            <a:pPr fontAlgn="base"/>
            <a:r>
              <a:rPr lang="en-US" sz="1600" dirty="0">
                <a:solidFill>
                  <a:srgbClr val="000000"/>
                </a:solidFill>
                <a:latin typeface="Calibri" panose="020F0502020204030204" pitchFamily="34" charset="0"/>
              </a:rPr>
              <a:t>• Before entry to our Cesar E. Chavez School, daily temperature screening will occur.   All students and adults must wear appropriate face coverings. (</a:t>
            </a:r>
            <a:r>
              <a:rPr lang="en-US" sz="1600" b="1" dirty="0">
                <a:solidFill>
                  <a:srgbClr val="000000"/>
                </a:solidFill>
                <a:latin typeface="Calibri" panose="020F0502020204030204" pitchFamily="34" charset="0"/>
              </a:rPr>
              <a:t>no exceptions</a:t>
            </a:r>
            <a:r>
              <a:rPr lang="en-US" sz="1600" dirty="0">
                <a:solidFill>
                  <a:srgbClr val="000000"/>
                </a:solidFill>
                <a:latin typeface="Calibri" panose="020F0502020204030204" pitchFamily="34" charset="0"/>
              </a:rPr>
              <a:t>) </a:t>
            </a:r>
            <a:endParaRPr lang="en-US" sz="1600" dirty="0">
              <a:solidFill>
                <a:srgbClr val="000000"/>
              </a:solidFill>
              <a:latin typeface="Segoe UI" panose="020B0502040204020203" pitchFamily="34" charset="0"/>
            </a:endParaRPr>
          </a:p>
          <a:p>
            <a:pPr fontAlgn="base"/>
            <a:r>
              <a:rPr lang="en-US" sz="1600" dirty="0">
                <a:solidFill>
                  <a:srgbClr val="000000"/>
                </a:solidFill>
                <a:latin typeface="Calibri" panose="020F0502020204030204" pitchFamily="34" charset="0"/>
              </a:rPr>
              <a:t>• Cesar E. Chavez School nurse Hamilton is our designated school COVID-19 Coordinator and will monitor community and school spread of the virus.  </a:t>
            </a:r>
            <a:endParaRPr lang="en-US" sz="1600" dirty="0">
              <a:solidFill>
                <a:srgbClr val="000000"/>
              </a:solidFill>
              <a:latin typeface="Segoe UI" panose="020B0502040204020203" pitchFamily="34" charset="0"/>
            </a:endParaRPr>
          </a:p>
          <a:p>
            <a:pPr fontAlgn="base"/>
            <a:r>
              <a:rPr lang="en-US" sz="1600" dirty="0">
                <a:solidFill>
                  <a:srgbClr val="000000"/>
                </a:solidFill>
                <a:latin typeface="Calibri" panose="020F0502020204030204" pitchFamily="34" charset="0"/>
              </a:rPr>
              <a:t>In the event a student or staff member requires isolation, the designated isolation space (located in the nurses office 3</a:t>
            </a:r>
            <a:r>
              <a:rPr lang="en-US" sz="1600" baseline="30000" dirty="0">
                <a:solidFill>
                  <a:srgbClr val="000000"/>
                </a:solidFill>
                <a:latin typeface="Calibri" panose="020F0502020204030204" pitchFamily="34" charset="0"/>
              </a:rPr>
              <a:t>rd</a:t>
            </a:r>
            <a:r>
              <a:rPr lang="en-US" sz="1600" dirty="0">
                <a:solidFill>
                  <a:srgbClr val="000000"/>
                </a:solidFill>
                <a:latin typeface="Calibri" panose="020F0502020204030204" pitchFamily="34" charset="0"/>
              </a:rPr>
              <a:t> floor) will be utilized.  </a:t>
            </a:r>
            <a:endParaRPr lang="en-US" sz="1600"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a:t>
            </a:r>
            <a:r>
              <a:rPr lang="en-US" sz="1600" dirty="0">
                <a:solidFill>
                  <a:srgbClr val="000000"/>
                </a:solidFill>
                <a:latin typeface="Calibri" panose="020F0502020204030204" pitchFamily="34" charset="0"/>
              </a:rPr>
              <a:t> Arrival and dismissal will be in compliance with Social Distancing guidelines, to facilitate temperature screenings.  </a:t>
            </a:r>
            <a:endParaRPr lang="en-US" sz="1600"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a:t>
            </a:r>
            <a:r>
              <a:rPr lang="en-US" sz="1600" dirty="0">
                <a:solidFill>
                  <a:srgbClr val="000000"/>
                </a:solidFill>
                <a:latin typeface="Calibri" panose="020F0502020204030204" pitchFamily="34" charset="0"/>
              </a:rPr>
              <a:t> In the unlikely event of a situation requiring an early student sign out: </a:t>
            </a:r>
            <a:endParaRPr lang="en-US" sz="1600"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	. Parent/caregiver will be met at the front door </a:t>
            </a:r>
            <a:endParaRPr lang="en-US" sz="1600" b="1"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	. ID must be shown and presented to the front desk </a:t>
            </a:r>
            <a:endParaRPr lang="en-US" sz="1600" b="1"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	. Front desk will communicate with the main office to confirm. </a:t>
            </a:r>
            <a:endParaRPr lang="en-US" sz="1600" b="1" dirty="0">
              <a:solidFill>
                <a:srgbClr val="000000"/>
              </a:solidFill>
              <a:latin typeface="Segoe UI" panose="020B0502040204020203" pitchFamily="34" charset="0"/>
            </a:endParaRPr>
          </a:p>
          <a:p>
            <a:pPr fontAlgn="base"/>
            <a:r>
              <a:rPr lang="en-US" sz="1600" dirty="0">
                <a:solidFill>
                  <a:srgbClr val="000000"/>
                </a:solidFill>
                <a:latin typeface="Calibri" panose="020F0502020204030204" pitchFamily="34" charset="0"/>
              </a:rPr>
              <a:t> </a:t>
            </a:r>
            <a:endParaRPr lang="en-US" sz="1600" dirty="0">
              <a:solidFill>
                <a:srgbClr val="000000"/>
              </a:solidFill>
              <a:latin typeface="Segoe UI" panose="020B0502040204020203" pitchFamily="34" charset="0"/>
            </a:endParaRPr>
          </a:p>
          <a:p>
            <a:pPr fontAlgn="base"/>
            <a:r>
              <a:rPr lang="en-US" sz="1600" b="1" dirty="0">
                <a:solidFill>
                  <a:srgbClr val="000000"/>
                </a:solidFill>
                <a:latin typeface="Calibri" panose="020F0502020204030204" pitchFamily="34" charset="0"/>
              </a:rPr>
              <a:t>Student sign out will not be permitted after 2:30 pm. </a:t>
            </a:r>
            <a:r>
              <a:rPr lang="en-US" sz="1600" dirty="0">
                <a:solidFill>
                  <a:srgbClr val="000000"/>
                </a:solidFill>
                <a:latin typeface="Calibri" panose="020F0502020204030204" pitchFamily="34" charset="0"/>
              </a:rPr>
              <a:t> </a:t>
            </a:r>
            <a:endParaRPr lang="en-US" sz="1600"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82763825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TM04033937[[fn=Vapor Trail]]</Template>
  <TotalTime>7366</TotalTime>
  <Words>4686</Words>
  <Application>Microsoft Office PowerPoint</Application>
  <PresentationFormat>Widescreen</PresentationFormat>
  <Paragraphs>288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Vapor Trail</vt:lpstr>
      <vt:lpstr>PowerPoint Presentation</vt:lpstr>
      <vt:lpstr>PowerPoint Presentation</vt:lpstr>
      <vt:lpstr>PowerPoint Presentation</vt:lpstr>
      <vt:lpstr>PowerPoint Presentation</vt:lpstr>
      <vt:lpstr>PowerPoint Presentation</vt:lpstr>
      <vt:lpstr>Mensaje del director</vt:lpstr>
      <vt:lpstr>PowerPoint Presentation</vt:lpstr>
      <vt:lpstr>Salud y seguridad</vt:lpstr>
      <vt:lpstr>PowerPoint Presentation</vt:lpstr>
      <vt:lpstr>Salud y seguridad</vt:lpstr>
      <vt:lpstr>PowerPoint Presentation</vt:lpstr>
      <vt:lpstr>Entorno / instalaciones de aprendizaje</vt:lpstr>
      <vt:lpstr>PowerPoint Presentation</vt:lpstr>
      <vt:lpstr>Entorno / instalaciones de aprendizaje</vt:lpstr>
      <vt:lpstr>PowerPoint Presentation</vt:lpstr>
      <vt:lpstr>Procedimientos de llegada / salida</vt:lpstr>
      <vt:lpstr>PowerPoint Presentation</vt:lpstr>
      <vt:lpstr>PROCEDIMIENTOS DE DESPIDO</vt:lpstr>
      <vt:lpstr>PowerPoint Presentation</vt:lpstr>
      <vt:lpstr>Transporte</vt:lpstr>
      <vt:lpstr>PowerPoint Presentation</vt:lpstr>
      <vt:lpstr>Almuerzo y recreo</vt:lpstr>
      <vt:lpstr>PowerPoint Presentation</vt:lpstr>
      <vt:lpstr>Programas de instrucción y  educación equitativa /  basada en estándares</vt:lpstr>
      <vt:lpstr>PowerPoint Presentation</vt:lpstr>
      <vt:lpstr>PowerPoint Presentation</vt:lpstr>
      <vt:lpstr>PowerPoint Presentation</vt:lpstr>
      <vt:lpstr>Clases especiales: Educación física / Música / Arte</vt:lpstr>
      <vt:lpstr>PowerPoint Presentation</vt:lpstr>
      <vt:lpstr>PowerPoint Presentation</vt:lpstr>
      <vt:lpstr>Tecnología y conectividad </vt:lpstr>
      <vt:lpstr>PowerPoint Presentation</vt:lpstr>
      <vt:lpstr>PowerPoint Presentation</vt:lpstr>
      <vt:lpstr>LA ASISTENCIA ES MUY IMPORTANTE</vt:lpstr>
      <vt:lpstr>PowerPoint Presentation</vt:lpstr>
      <vt:lpstr>Consejos para padres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MENDEZ, IVELISSE</dc:creator>
  <cp:lastModifiedBy>ALVAREZ, MARICELA</cp:lastModifiedBy>
  <cp:revision>120</cp:revision>
  <cp:lastPrinted>2021-08-30T18:08:28Z</cp:lastPrinted>
  <dcterms:created xsi:type="dcterms:W3CDTF">2020-08-21T17:23:51Z</dcterms:created>
  <dcterms:modified xsi:type="dcterms:W3CDTF">2021-08-31T15:04:16Z</dcterms:modified>
</cp:coreProperties>
</file>